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69" r:id="rId1"/>
  </p:sldMasterIdLst>
  <p:notesMasterIdLst>
    <p:notesMasterId r:id="rId31"/>
  </p:notesMasterIdLst>
  <p:handoutMasterIdLst>
    <p:handoutMasterId r:id="rId32"/>
  </p:handoutMasterIdLst>
  <p:sldIdLst>
    <p:sldId id="281" r:id="rId2"/>
    <p:sldId id="328" r:id="rId3"/>
    <p:sldId id="361" r:id="rId4"/>
    <p:sldId id="258" r:id="rId5"/>
    <p:sldId id="434" r:id="rId6"/>
    <p:sldId id="435" r:id="rId7"/>
    <p:sldId id="400" r:id="rId8"/>
    <p:sldId id="366" r:id="rId9"/>
    <p:sldId id="399" r:id="rId10"/>
    <p:sldId id="367" r:id="rId11"/>
    <p:sldId id="405" r:id="rId12"/>
    <p:sldId id="432" r:id="rId13"/>
    <p:sldId id="373" r:id="rId14"/>
    <p:sldId id="379" r:id="rId15"/>
    <p:sldId id="380" r:id="rId16"/>
    <p:sldId id="437" r:id="rId17"/>
    <p:sldId id="439" r:id="rId18"/>
    <p:sldId id="415" r:id="rId19"/>
    <p:sldId id="419" r:id="rId20"/>
    <p:sldId id="420" r:id="rId21"/>
    <p:sldId id="421" r:id="rId22"/>
    <p:sldId id="429" r:id="rId23"/>
    <p:sldId id="422" r:id="rId24"/>
    <p:sldId id="428" r:id="rId25"/>
    <p:sldId id="423" r:id="rId26"/>
    <p:sldId id="427" r:id="rId27"/>
    <p:sldId id="440" r:id="rId28"/>
    <p:sldId id="436" r:id="rId29"/>
    <p:sldId id="32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A735"/>
    <a:srgbClr val="6B4D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43" autoAdjust="0"/>
    <p:restoredTop sz="94660"/>
  </p:normalViewPr>
  <p:slideViewPr>
    <p:cSldViewPr snapToGrid="0">
      <p:cViewPr>
        <p:scale>
          <a:sx n="70" d="100"/>
          <a:sy n="70" d="100"/>
        </p:scale>
        <p:origin x="878" y="14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THESES%202021\toxxicit&#233;%20aigu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Feuil2!$D$25</c:f>
              <c:strCache>
                <c:ptCount val="1"/>
                <c:pt idx="0">
                  <c:v>Racine</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Feuil2!$E$24:$G$24</c:f>
              <c:strCache>
                <c:ptCount val="3"/>
                <c:pt idx="0">
                  <c:v>J1</c:v>
                </c:pt>
                <c:pt idx="1">
                  <c:v>J7</c:v>
                </c:pt>
                <c:pt idx="2">
                  <c:v>J14</c:v>
                </c:pt>
              </c:strCache>
            </c:strRef>
          </c:cat>
          <c:val>
            <c:numRef>
              <c:f>Feuil2!$E$25:$G$25</c:f>
              <c:numCache>
                <c:formatCode>General</c:formatCode>
                <c:ptCount val="3"/>
                <c:pt idx="0">
                  <c:v>0</c:v>
                </c:pt>
                <c:pt idx="1">
                  <c:v>5.84</c:v>
                </c:pt>
                <c:pt idx="2">
                  <c:v>8.9600000000000009</c:v>
                </c:pt>
              </c:numCache>
            </c:numRef>
          </c:val>
          <c:smooth val="0"/>
          <c:extLst>
            <c:ext xmlns:c16="http://schemas.microsoft.com/office/drawing/2014/chart" uri="{C3380CC4-5D6E-409C-BE32-E72D297353CC}">
              <c16:uniqueId val="{00000000-EC98-4D87-B6A0-A86D040097C5}"/>
            </c:ext>
          </c:extLst>
        </c:ser>
        <c:ser>
          <c:idx val="1"/>
          <c:order val="1"/>
          <c:tx>
            <c:strRef>
              <c:f>Feuil2!$D$26</c:f>
              <c:strCache>
                <c:ptCount val="1"/>
                <c:pt idx="0">
                  <c:v>Feuille</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Feuil2!$E$24:$G$24</c:f>
              <c:strCache>
                <c:ptCount val="3"/>
                <c:pt idx="0">
                  <c:v>J1</c:v>
                </c:pt>
                <c:pt idx="1">
                  <c:v>J7</c:v>
                </c:pt>
                <c:pt idx="2">
                  <c:v>J14</c:v>
                </c:pt>
              </c:strCache>
            </c:strRef>
          </c:cat>
          <c:val>
            <c:numRef>
              <c:f>Feuil2!$E$26:$G$26</c:f>
              <c:numCache>
                <c:formatCode>General</c:formatCode>
                <c:ptCount val="3"/>
                <c:pt idx="0">
                  <c:v>0</c:v>
                </c:pt>
                <c:pt idx="1">
                  <c:v>3</c:v>
                </c:pt>
                <c:pt idx="2">
                  <c:v>4.5</c:v>
                </c:pt>
              </c:numCache>
            </c:numRef>
          </c:val>
          <c:smooth val="0"/>
          <c:extLst>
            <c:ext xmlns:c16="http://schemas.microsoft.com/office/drawing/2014/chart" uri="{C3380CC4-5D6E-409C-BE32-E72D297353CC}">
              <c16:uniqueId val="{00000001-EC98-4D87-B6A0-A86D040097C5}"/>
            </c:ext>
          </c:extLst>
        </c:ser>
        <c:ser>
          <c:idx val="2"/>
          <c:order val="2"/>
          <c:tx>
            <c:strRef>
              <c:f>Feuil2!$D$27</c:f>
              <c:strCache>
                <c:ptCount val="1"/>
                <c:pt idx="0">
                  <c:v>Temoins </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Feuil2!$E$24:$G$24</c:f>
              <c:strCache>
                <c:ptCount val="3"/>
                <c:pt idx="0">
                  <c:v>J1</c:v>
                </c:pt>
                <c:pt idx="1">
                  <c:v>J7</c:v>
                </c:pt>
                <c:pt idx="2">
                  <c:v>J14</c:v>
                </c:pt>
              </c:strCache>
            </c:strRef>
          </c:cat>
          <c:val>
            <c:numRef>
              <c:f>Feuil2!$E$27:$G$27</c:f>
              <c:numCache>
                <c:formatCode>General</c:formatCode>
                <c:ptCount val="3"/>
                <c:pt idx="0">
                  <c:v>0</c:v>
                </c:pt>
                <c:pt idx="1">
                  <c:v>10.9</c:v>
                </c:pt>
                <c:pt idx="2">
                  <c:v>11.4</c:v>
                </c:pt>
              </c:numCache>
            </c:numRef>
          </c:val>
          <c:smooth val="0"/>
          <c:extLst>
            <c:ext xmlns:c16="http://schemas.microsoft.com/office/drawing/2014/chart" uri="{C3380CC4-5D6E-409C-BE32-E72D297353CC}">
              <c16:uniqueId val="{00000002-EC98-4D87-B6A0-A86D040097C5}"/>
            </c:ext>
          </c:extLst>
        </c:ser>
        <c:dLbls>
          <c:showLegendKey val="0"/>
          <c:showVal val="0"/>
          <c:showCatName val="0"/>
          <c:showSerName val="0"/>
          <c:showPercent val="0"/>
          <c:showBubbleSize val="0"/>
        </c:dLbls>
        <c:marker val="1"/>
        <c:smooth val="0"/>
        <c:axId val="647236144"/>
        <c:axId val="647230320"/>
      </c:lineChart>
      <c:catAx>
        <c:axId val="6472361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fr-FR" cap="none" dirty="0"/>
                  <a:t>Jours</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fr-FR"/>
          </a:p>
        </c:txPr>
        <c:crossAx val="647230320"/>
        <c:crosses val="autoZero"/>
        <c:auto val="1"/>
        <c:lblAlgn val="ctr"/>
        <c:lblOffset val="100"/>
        <c:noMultiLvlLbl val="0"/>
      </c:catAx>
      <c:valAx>
        <c:axId val="647230320"/>
        <c:scaling>
          <c:orientation val="minMax"/>
        </c:scaling>
        <c:delete val="0"/>
        <c:axPos val="l"/>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fr-FR" sz="2000" cap="none" dirty="0" err="1"/>
                  <a:t>Difference</a:t>
                </a:r>
                <a:r>
                  <a:rPr lang="fr-FR" sz="2000" cap="none" dirty="0"/>
                  <a:t> de poids (g</a:t>
                </a:r>
                <a:r>
                  <a:rPr lang="fr-FR" cap="none" dirty="0"/>
                  <a:t>) </a:t>
                </a:r>
              </a:p>
            </c:rich>
          </c:tx>
          <c:layout>
            <c:manualLayout>
              <c:xMode val="edge"/>
              <c:yMode val="edge"/>
              <c:x val="2.9767945969537313E-3"/>
              <c:y val="0.17661845077898489"/>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647236144"/>
        <c:crosses val="autoZero"/>
        <c:crossBetween val="between"/>
      </c:valAx>
      <c:spPr>
        <a:noFill/>
        <a:ln>
          <a:noFill/>
        </a:ln>
        <a:effectLst/>
      </c:spPr>
    </c:plotArea>
    <c:legend>
      <c:legendPos val="t"/>
      <c:layout>
        <c:manualLayout>
          <c:xMode val="edge"/>
          <c:yMode val="edge"/>
          <c:x val="0.28550799197387416"/>
          <c:y val="0.13880174228016784"/>
          <c:w val="0.5353563725629561"/>
          <c:h val="9.401991405960348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Feuil1!$E$34</c:f>
              <c:strCache>
                <c:ptCount val="1"/>
                <c:pt idx="0">
                  <c:v>Feuilles</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Feuil1!$F$33:$J$33</c:f>
              <c:strCache>
                <c:ptCount val="5"/>
                <c:pt idx="0">
                  <c:v>J1</c:v>
                </c:pt>
                <c:pt idx="1">
                  <c:v>J7</c:v>
                </c:pt>
                <c:pt idx="2">
                  <c:v>J14</c:v>
                </c:pt>
                <c:pt idx="3">
                  <c:v>J21</c:v>
                </c:pt>
                <c:pt idx="4">
                  <c:v>J26</c:v>
                </c:pt>
              </c:strCache>
            </c:strRef>
          </c:cat>
          <c:val>
            <c:numRef>
              <c:f>Feuil1!$F$34:$J$34</c:f>
              <c:numCache>
                <c:formatCode>General</c:formatCode>
                <c:ptCount val="5"/>
                <c:pt idx="0">
                  <c:v>0</c:v>
                </c:pt>
                <c:pt idx="1">
                  <c:v>2.5999999999999943</c:v>
                </c:pt>
                <c:pt idx="2">
                  <c:v>8.75555555555556</c:v>
                </c:pt>
                <c:pt idx="3">
                  <c:v>16.030158730158732</c:v>
                </c:pt>
                <c:pt idx="4">
                  <c:v>4.214285714285694</c:v>
                </c:pt>
              </c:numCache>
            </c:numRef>
          </c:val>
          <c:smooth val="0"/>
          <c:extLst>
            <c:ext xmlns:c16="http://schemas.microsoft.com/office/drawing/2014/chart" uri="{C3380CC4-5D6E-409C-BE32-E72D297353CC}">
              <c16:uniqueId val="{00000000-BAAD-47C7-A16B-F6A99CADED6B}"/>
            </c:ext>
          </c:extLst>
        </c:ser>
        <c:ser>
          <c:idx val="1"/>
          <c:order val="1"/>
          <c:tx>
            <c:strRef>
              <c:f>Feuil1!$E$35</c:f>
              <c:strCache>
                <c:ptCount val="1"/>
                <c:pt idx="0">
                  <c:v>Racines</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Feuil1!$F$33:$J$33</c:f>
              <c:strCache>
                <c:ptCount val="5"/>
                <c:pt idx="0">
                  <c:v>J1</c:v>
                </c:pt>
                <c:pt idx="1">
                  <c:v>J7</c:v>
                </c:pt>
                <c:pt idx="2">
                  <c:v>J14</c:v>
                </c:pt>
                <c:pt idx="3">
                  <c:v>J21</c:v>
                </c:pt>
                <c:pt idx="4">
                  <c:v>J26</c:v>
                </c:pt>
              </c:strCache>
            </c:strRef>
          </c:cat>
          <c:val>
            <c:numRef>
              <c:f>Feuil1!$F$35:$J$35</c:f>
              <c:numCache>
                <c:formatCode>General</c:formatCode>
                <c:ptCount val="5"/>
                <c:pt idx="0">
                  <c:v>0</c:v>
                </c:pt>
                <c:pt idx="1">
                  <c:v>4.5499999999999829</c:v>
                </c:pt>
                <c:pt idx="2">
                  <c:v>0.89999999999999147</c:v>
                </c:pt>
                <c:pt idx="3">
                  <c:v>-2.8249999999999886</c:v>
                </c:pt>
                <c:pt idx="4">
                  <c:v>-11.200000000000003</c:v>
                </c:pt>
              </c:numCache>
            </c:numRef>
          </c:val>
          <c:smooth val="0"/>
          <c:extLst>
            <c:ext xmlns:c16="http://schemas.microsoft.com/office/drawing/2014/chart" uri="{C3380CC4-5D6E-409C-BE32-E72D297353CC}">
              <c16:uniqueId val="{00000001-BAAD-47C7-A16B-F6A99CADED6B}"/>
            </c:ext>
          </c:extLst>
        </c:ser>
        <c:ser>
          <c:idx val="2"/>
          <c:order val="2"/>
          <c:tx>
            <c:strRef>
              <c:f>Feuil1!$E$36</c:f>
              <c:strCache>
                <c:ptCount val="1"/>
                <c:pt idx="0">
                  <c:v>Temoins</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Feuil1!$F$33:$J$33</c:f>
              <c:strCache>
                <c:ptCount val="5"/>
                <c:pt idx="0">
                  <c:v>J1</c:v>
                </c:pt>
                <c:pt idx="1">
                  <c:v>J7</c:v>
                </c:pt>
                <c:pt idx="2">
                  <c:v>J14</c:v>
                </c:pt>
                <c:pt idx="3">
                  <c:v>J21</c:v>
                </c:pt>
                <c:pt idx="4">
                  <c:v>J26</c:v>
                </c:pt>
              </c:strCache>
            </c:strRef>
          </c:cat>
          <c:val>
            <c:numRef>
              <c:f>Feuil1!$F$36:$J$36</c:f>
              <c:numCache>
                <c:formatCode>General</c:formatCode>
                <c:ptCount val="5"/>
                <c:pt idx="0">
                  <c:v>0</c:v>
                </c:pt>
                <c:pt idx="1">
                  <c:v>3.8555555555555543</c:v>
                </c:pt>
                <c:pt idx="2">
                  <c:v>7.7000000000000028</c:v>
                </c:pt>
                <c:pt idx="3">
                  <c:v>7.9111111111110972</c:v>
                </c:pt>
                <c:pt idx="4">
                  <c:v>6.2222222222222001</c:v>
                </c:pt>
              </c:numCache>
            </c:numRef>
          </c:val>
          <c:smooth val="0"/>
          <c:extLst>
            <c:ext xmlns:c16="http://schemas.microsoft.com/office/drawing/2014/chart" uri="{C3380CC4-5D6E-409C-BE32-E72D297353CC}">
              <c16:uniqueId val="{00000002-BAAD-47C7-A16B-F6A99CADED6B}"/>
            </c:ext>
          </c:extLst>
        </c:ser>
        <c:dLbls>
          <c:showLegendKey val="0"/>
          <c:showVal val="0"/>
          <c:showCatName val="0"/>
          <c:showSerName val="0"/>
          <c:showPercent val="0"/>
          <c:showBubbleSize val="0"/>
        </c:dLbls>
        <c:marker val="1"/>
        <c:smooth val="0"/>
        <c:axId val="612926784"/>
        <c:axId val="612927616"/>
      </c:lineChart>
      <c:catAx>
        <c:axId val="6129267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fr-FR"/>
                  <a:t>jours</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fr-FR"/>
          </a:p>
        </c:txPr>
        <c:crossAx val="612927616"/>
        <c:crosses val="autoZero"/>
        <c:auto val="1"/>
        <c:lblAlgn val="ctr"/>
        <c:lblOffset val="100"/>
        <c:noMultiLvlLbl val="0"/>
      </c:catAx>
      <c:valAx>
        <c:axId val="612927616"/>
        <c:scaling>
          <c:orientation val="minMax"/>
        </c:scaling>
        <c:delete val="0"/>
        <c:axPos val="l"/>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fr-FR"/>
                  <a:t>Différences de poids</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6129267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70A7F3-42BF-4902-BB3A-54B7522F26BB}" type="doc">
      <dgm:prSet loTypeId="urn:microsoft.com/office/officeart/2005/8/layout/venn1" loCatId="relationship" qsTypeId="urn:microsoft.com/office/officeart/2005/8/quickstyle/simple1" qsCatId="simple" csTypeId="urn:microsoft.com/office/officeart/2005/8/colors/accent6_5" csCatId="accent6" phldr="1"/>
      <dgm:spPr/>
      <dgm:t>
        <a:bodyPr/>
        <a:lstStyle/>
        <a:p>
          <a:endParaRPr lang="fr-FR"/>
        </a:p>
      </dgm:t>
    </dgm:pt>
    <dgm:pt modelId="{8CE715B9-5F34-4B8E-A5F3-85C18C1006BF}">
      <dgm:prSet custT="1"/>
      <dgm:spPr>
        <a:solidFill>
          <a:srgbClr val="40A735">
            <a:alpha val="49804"/>
          </a:srgbClr>
        </a:solidFill>
      </dgm:spPr>
      <dgm:t>
        <a:bodyPr/>
        <a:lstStyle/>
        <a:p>
          <a:pPr rtl="0"/>
          <a:r>
            <a:rPr lang="fr-FR" sz="4800" b="1" dirty="0">
              <a:latin typeface="Arial" panose="020B0604020202020204" pitchFamily="34" charset="0"/>
              <a:cs typeface="Arial" panose="020B0604020202020204" pitchFamily="34" charset="0"/>
            </a:rPr>
            <a:t>Plan</a:t>
          </a:r>
        </a:p>
      </dgm:t>
    </dgm:pt>
    <dgm:pt modelId="{3C0D1573-F323-4023-89A9-FC11F5DB211B}" type="parTrans" cxnId="{9791355B-207A-48EC-BE24-2DF4530A4166}">
      <dgm:prSet/>
      <dgm:spPr/>
      <dgm:t>
        <a:bodyPr/>
        <a:lstStyle/>
        <a:p>
          <a:endParaRPr lang="fr-FR"/>
        </a:p>
      </dgm:t>
    </dgm:pt>
    <dgm:pt modelId="{C955D6E6-A54A-40B9-A209-406127C1E193}" type="sibTrans" cxnId="{9791355B-207A-48EC-BE24-2DF4530A4166}">
      <dgm:prSet/>
      <dgm:spPr/>
      <dgm:t>
        <a:bodyPr/>
        <a:lstStyle/>
        <a:p>
          <a:endParaRPr lang="fr-FR"/>
        </a:p>
      </dgm:t>
    </dgm:pt>
    <dgm:pt modelId="{67FC3352-4917-4763-BCB1-454106BA35F4}" type="pres">
      <dgm:prSet presAssocID="{7670A7F3-42BF-4902-BB3A-54B7522F26BB}" presName="compositeShape" presStyleCnt="0">
        <dgm:presLayoutVars>
          <dgm:chMax val="7"/>
          <dgm:dir/>
          <dgm:resizeHandles val="exact"/>
        </dgm:presLayoutVars>
      </dgm:prSet>
      <dgm:spPr/>
    </dgm:pt>
    <dgm:pt modelId="{96F13B0F-78CC-4620-B1CD-2116B2C6269F}" type="pres">
      <dgm:prSet presAssocID="{8CE715B9-5F34-4B8E-A5F3-85C18C1006BF}" presName="circ1TxSh" presStyleLbl="vennNode1" presStyleIdx="0" presStyleCnt="1" custScaleX="286440"/>
      <dgm:spPr/>
    </dgm:pt>
  </dgm:ptLst>
  <dgm:cxnLst>
    <dgm:cxn modelId="{F6545F0C-6257-469D-A31A-BAC364362778}" type="presOf" srcId="{7670A7F3-42BF-4902-BB3A-54B7522F26BB}" destId="{67FC3352-4917-4763-BCB1-454106BA35F4}" srcOrd="0" destOrd="0" presId="urn:microsoft.com/office/officeart/2005/8/layout/venn1"/>
    <dgm:cxn modelId="{9791355B-207A-48EC-BE24-2DF4530A4166}" srcId="{7670A7F3-42BF-4902-BB3A-54B7522F26BB}" destId="{8CE715B9-5F34-4B8E-A5F3-85C18C1006BF}" srcOrd="0" destOrd="0" parTransId="{3C0D1573-F323-4023-89A9-FC11F5DB211B}" sibTransId="{C955D6E6-A54A-40B9-A209-406127C1E193}"/>
    <dgm:cxn modelId="{B21AE3E9-B2C4-4699-9B58-B0309BAD2C39}" type="presOf" srcId="{8CE715B9-5F34-4B8E-A5F3-85C18C1006BF}" destId="{96F13B0F-78CC-4620-B1CD-2116B2C6269F}" srcOrd="0" destOrd="0" presId="urn:microsoft.com/office/officeart/2005/8/layout/venn1"/>
    <dgm:cxn modelId="{14CDDCAB-6CB1-4C8E-8CE9-EE25955E6E40}" type="presParOf" srcId="{67FC3352-4917-4763-BCB1-454106BA35F4}" destId="{96F13B0F-78CC-4620-B1CD-2116B2C6269F}"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A75EB1-209B-4B43-BDC7-D4A5D490F2C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65934BC0-83FD-4FF3-9F94-083929FE7E8A}">
      <dgm:prSet custT="1"/>
      <dgm:spPr/>
      <dgm:t>
        <a:bodyPr/>
        <a:lstStyle/>
        <a:p>
          <a:pPr algn="ctr" rtl="0"/>
          <a:r>
            <a:rPr lang="fr-FR" sz="2200" b="1" dirty="0">
              <a:latin typeface="Arial" panose="020B0604020202020204" pitchFamily="34" charset="0"/>
              <a:cs typeface="Arial" panose="020B0604020202020204" pitchFamily="34" charset="0"/>
            </a:rPr>
            <a:t>Introduction</a:t>
          </a:r>
        </a:p>
      </dgm:t>
    </dgm:pt>
    <dgm:pt modelId="{A2DDE083-56C7-4C12-A660-C075E3F0E9D6}" type="parTrans" cxnId="{C065A6E6-B606-4D2C-916E-F088F6ABADD4}">
      <dgm:prSet/>
      <dgm:spPr/>
      <dgm:t>
        <a:bodyPr/>
        <a:lstStyle/>
        <a:p>
          <a:endParaRPr lang="fr-FR"/>
        </a:p>
      </dgm:t>
    </dgm:pt>
    <dgm:pt modelId="{F02FC686-28EE-462A-9FC4-DB0F9AF437B4}" type="sibTrans" cxnId="{C065A6E6-B606-4D2C-916E-F088F6ABADD4}">
      <dgm:prSet/>
      <dgm:spPr/>
      <dgm:t>
        <a:bodyPr/>
        <a:lstStyle/>
        <a:p>
          <a:endParaRPr lang="fr-FR"/>
        </a:p>
      </dgm:t>
    </dgm:pt>
    <dgm:pt modelId="{32D92A53-A891-40C7-B5E0-08E0AF034652}">
      <dgm:prSet custT="1"/>
      <dgm:spPr/>
      <dgm:t>
        <a:bodyPr/>
        <a:lstStyle/>
        <a:p>
          <a:pPr algn="ctr" rtl="0"/>
          <a:r>
            <a:rPr lang="fr-FR" sz="2200" b="1" dirty="0">
              <a:latin typeface="Arial" panose="020B0604020202020204" pitchFamily="34" charset="0"/>
              <a:cs typeface="Arial" panose="020B0604020202020204" pitchFamily="34" charset="0"/>
            </a:rPr>
            <a:t>Objectif</a:t>
          </a:r>
        </a:p>
      </dgm:t>
    </dgm:pt>
    <dgm:pt modelId="{C68378E1-24D6-44C2-A5AE-3F6F0BF0B51F}" type="parTrans" cxnId="{7A97F2C1-7C6C-4EDA-8D0C-2C2F050136E2}">
      <dgm:prSet/>
      <dgm:spPr/>
      <dgm:t>
        <a:bodyPr/>
        <a:lstStyle/>
        <a:p>
          <a:endParaRPr lang="fr-FR"/>
        </a:p>
      </dgm:t>
    </dgm:pt>
    <dgm:pt modelId="{BAA9EC9B-B034-4CA4-BB6F-62739DD50BE2}" type="sibTrans" cxnId="{7A97F2C1-7C6C-4EDA-8D0C-2C2F050136E2}">
      <dgm:prSet/>
      <dgm:spPr/>
      <dgm:t>
        <a:bodyPr/>
        <a:lstStyle/>
        <a:p>
          <a:endParaRPr lang="fr-FR"/>
        </a:p>
      </dgm:t>
    </dgm:pt>
    <dgm:pt modelId="{24677254-2F81-4C4E-BFE0-CF8449EB3E9C}">
      <dgm:prSet custT="1"/>
      <dgm:spPr/>
      <dgm:t>
        <a:bodyPr/>
        <a:lstStyle/>
        <a:p>
          <a:pPr algn="ctr" rtl="0"/>
          <a:r>
            <a:rPr lang="fr-FR" sz="2200" b="1" dirty="0">
              <a:latin typeface="Arial" panose="020B0604020202020204" pitchFamily="34" charset="0"/>
              <a:cs typeface="Arial" panose="020B0604020202020204" pitchFamily="34" charset="0"/>
            </a:rPr>
            <a:t>Cadre d’étude</a:t>
          </a:r>
        </a:p>
      </dgm:t>
    </dgm:pt>
    <dgm:pt modelId="{BE23B747-340D-4173-B0D3-0EB0A73C8620}" type="parTrans" cxnId="{4344C86A-6260-4FCF-8CD9-5285A45DED92}">
      <dgm:prSet/>
      <dgm:spPr/>
      <dgm:t>
        <a:bodyPr/>
        <a:lstStyle/>
        <a:p>
          <a:endParaRPr lang="fr-FR"/>
        </a:p>
      </dgm:t>
    </dgm:pt>
    <dgm:pt modelId="{6A802E93-276D-48C8-B876-0C437A018053}" type="sibTrans" cxnId="{4344C86A-6260-4FCF-8CD9-5285A45DED92}">
      <dgm:prSet/>
      <dgm:spPr/>
      <dgm:t>
        <a:bodyPr/>
        <a:lstStyle/>
        <a:p>
          <a:endParaRPr lang="fr-FR"/>
        </a:p>
      </dgm:t>
    </dgm:pt>
    <dgm:pt modelId="{C5B16724-0E32-4FC9-B1E4-D74C295DB6B6}">
      <dgm:prSet custT="1"/>
      <dgm:spPr/>
      <dgm:t>
        <a:bodyPr/>
        <a:lstStyle/>
        <a:p>
          <a:pPr algn="ctr" rtl="0"/>
          <a:r>
            <a:rPr lang="fr-FR" sz="2200" b="1" dirty="0">
              <a:latin typeface="Arial" panose="020B0604020202020204" pitchFamily="34" charset="0"/>
              <a:cs typeface="Arial" panose="020B0604020202020204" pitchFamily="34" charset="0"/>
            </a:rPr>
            <a:t>Résultats</a:t>
          </a:r>
        </a:p>
      </dgm:t>
    </dgm:pt>
    <dgm:pt modelId="{9BBF410D-2A94-489B-9306-94AE73B6AF14}" type="parTrans" cxnId="{36107F0F-5EB9-4E55-969A-B8F2EA0F2679}">
      <dgm:prSet/>
      <dgm:spPr/>
      <dgm:t>
        <a:bodyPr/>
        <a:lstStyle/>
        <a:p>
          <a:endParaRPr lang="fr-FR"/>
        </a:p>
      </dgm:t>
    </dgm:pt>
    <dgm:pt modelId="{1CE1BBDC-ED9E-448F-A628-A3E8427AACB8}" type="sibTrans" cxnId="{36107F0F-5EB9-4E55-969A-B8F2EA0F2679}">
      <dgm:prSet/>
      <dgm:spPr/>
      <dgm:t>
        <a:bodyPr/>
        <a:lstStyle/>
        <a:p>
          <a:endParaRPr lang="fr-FR"/>
        </a:p>
      </dgm:t>
    </dgm:pt>
    <dgm:pt modelId="{AFD9BC2B-4143-4AFF-BDF9-E50AA2EC4EF9}">
      <dgm:prSet custT="1"/>
      <dgm:spPr/>
      <dgm:t>
        <a:bodyPr/>
        <a:lstStyle/>
        <a:p>
          <a:pPr algn="ctr" rtl="0"/>
          <a:r>
            <a:rPr lang="fr-FR" sz="2200" b="1" dirty="0">
              <a:latin typeface="Arial" panose="020B0604020202020204" pitchFamily="34" charset="0"/>
              <a:cs typeface="Arial" panose="020B0604020202020204" pitchFamily="34" charset="0"/>
            </a:rPr>
            <a:t>Matériel et Méthodes</a:t>
          </a:r>
        </a:p>
      </dgm:t>
    </dgm:pt>
    <dgm:pt modelId="{A0444CCF-3436-4FDD-B7E8-5575450CEBD8}" type="parTrans" cxnId="{A3D99634-8711-44B5-A64D-D6C6369094CD}">
      <dgm:prSet/>
      <dgm:spPr/>
      <dgm:t>
        <a:bodyPr/>
        <a:lstStyle/>
        <a:p>
          <a:endParaRPr lang="fr-FR"/>
        </a:p>
      </dgm:t>
    </dgm:pt>
    <dgm:pt modelId="{DED3B2CC-19CD-4795-A96F-F124846D72E3}" type="sibTrans" cxnId="{A3D99634-8711-44B5-A64D-D6C6369094CD}">
      <dgm:prSet/>
      <dgm:spPr/>
      <dgm:t>
        <a:bodyPr/>
        <a:lstStyle/>
        <a:p>
          <a:endParaRPr lang="fr-FR"/>
        </a:p>
      </dgm:t>
    </dgm:pt>
    <dgm:pt modelId="{B07F96D6-7F1B-40A3-BDE5-04EC742E7219}">
      <dgm:prSet custT="1"/>
      <dgm:spPr/>
      <dgm:t>
        <a:bodyPr/>
        <a:lstStyle/>
        <a:p>
          <a:pPr algn="ctr" rtl="0"/>
          <a:r>
            <a:rPr lang="fr-FR" sz="2200" b="1" dirty="0">
              <a:latin typeface="Arial" panose="020B0604020202020204" pitchFamily="34" charset="0"/>
              <a:cs typeface="Arial" panose="020B0604020202020204" pitchFamily="34" charset="0"/>
            </a:rPr>
            <a:t>Conclusion</a:t>
          </a:r>
        </a:p>
      </dgm:t>
    </dgm:pt>
    <dgm:pt modelId="{53226DE5-C9EB-46E6-90FE-4FB5B060998F}" type="parTrans" cxnId="{1FF8827D-6BB3-4CD6-8A67-B9D53010490F}">
      <dgm:prSet/>
      <dgm:spPr/>
      <dgm:t>
        <a:bodyPr/>
        <a:lstStyle/>
        <a:p>
          <a:endParaRPr lang="fr-FR"/>
        </a:p>
      </dgm:t>
    </dgm:pt>
    <dgm:pt modelId="{A013991B-8E36-4E3C-A0BB-6DBC2F1D5613}" type="sibTrans" cxnId="{1FF8827D-6BB3-4CD6-8A67-B9D53010490F}">
      <dgm:prSet/>
      <dgm:spPr/>
      <dgm:t>
        <a:bodyPr/>
        <a:lstStyle/>
        <a:p>
          <a:endParaRPr lang="fr-FR"/>
        </a:p>
      </dgm:t>
    </dgm:pt>
    <dgm:pt modelId="{22F7AF09-18D5-401F-B209-39DC33A058C1}" type="pres">
      <dgm:prSet presAssocID="{71A75EB1-209B-4B43-BDC7-D4A5D490F2CC}" presName="linear" presStyleCnt="0">
        <dgm:presLayoutVars>
          <dgm:animLvl val="lvl"/>
          <dgm:resizeHandles val="exact"/>
        </dgm:presLayoutVars>
      </dgm:prSet>
      <dgm:spPr/>
    </dgm:pt>
    <dgm:pt modelId="{761F75F1-B59A-489E-BAD2-B988F124368B}" type="pres">
      <dgm:prSet presAssocID="{65934BC0-83FD-4FF3-9F94-083929FE7E8A}" presName="parentText" presStyleLbl="node1" presStyleIdx="0" presStyleCnt="6">
        <dgm:presLayoutVars>
          <dgm:chMax val="0"/>
          <dgm:bulletEnabled val="1"/>
        </dgm:presLayoutVars>
      </dgm:prSet>
      <dgm:spPr/>
    </dgm:pt>
    <dgm:pt modelId="{C5DC1999-CE0C-4582-8458-2F5E40CCA030}" type="pres">
      <dgm:prSet presAssocID="{F02FC686-28EE-462A-9FC4-DB0F9AF437B4}" presName="spacer" presStyleCnt="0"/>
      <dgm:spPr/>
    </dgm:pt>
    <dgm:pt modelId="{242772C0-4A0B-44A3-AC30-F9244A10E0F5}" type="pres">
      <dgm:prSet presAssocID="{32D92A53-A891-40C7-B5E0-08E0AF034652}" presName="parentText" presStyleLbl="node1" presStyleIdx="1" presStyleCnt="6" custLinFactNeighborY="68823">
        <dgm:presLayoutVars>
          <dgm:chMax val="0"/>
          <dgm:bulletEnabled val="1"/>
        </dgm:presLayoutVars>
      </dgm:prSet>
      <dgm:spPr/>
    </dgm:pt>
    <dgm:pt modelId="{7C536F66-9D0B-4101-A1C2-41C26EB18FDF}" type="pres">
      <dgm:prSet presAssocID="{BAA9EC9B-B034-4CA4-BB6F-62739DD50BE2}" presName="spacer" presStyleCnt="0"/>
      <dgm:spPr/>
    </dgm:pt>
    <dgm:pt modelId="{804C6299-3EC4-4E4E-803C-282D39317664}" type="pres">
      <dgm:prSet presAssocID="{24677254-2F81-4C4E-BFE0-CF8449EB3E9C}" presName="parentText" presStyleLbl="node1" presStyleIdx="2" presStyleCnt="6">
        <dgm:presLayoutVars>
          <dgm:chMax val="0"/>
          <dgm:bulletEnabled val="1"/>
        </dgm:presLayoutVars>
      </dgm:prSet>
      <dgm:spPr/>
    </dgm:pt>
    <dgm:pt modelId="{1570A764-B5AE-4FEE-AA91-7C1B3AE7025E}" type="pres">
      <dgm:prSet presAssocID="{6A802E93-276D-48C8-B876-0C437A018053}" presName="spacer" presStyleCnt="0"/>
      <dgm:spPr/>
    </dgm:pt>
    <dgm:pt modelId="{800B9662-B932-4EFF-9C44-BA7DB5F544E8}" type="pres">
      <dgm:prSet presAssocID="{AFD9BC2B-4143-4AFF-BDF9-E50AA2EC4EF9}" presName="parentText" presStyleLbl="node1" presStyleIdx="3" presStyleCnt="6">
        <dgm:presLayoutVars>
          <dgm:chMax val="0"/>
          <dgm:bulletEnabled val="1"/>
        </dgm:presLayoutVars>
      </dgm:prSet>
      <dgm:spPr/>
    </dgm:pt>
    <dgm:pt modelId="{59716EEC-96DC-4D26-8278-9DB8EBF4F772}" type="pres">
      <dgm:prSet presAssocID="{DED3B2CC-19CD-4795-A96F-F124846D72E3}" presName="spacer" presStyleCnt="0"/>
      <dgm:spPr/>
    </dgm:pt>
    <dgm:pt modelId="{CB6FF86E-2C1C-4F5D-A5FB-F151F9F7DBF4}" type="pres">
      <dgm:prSet presAssocID="{C5B16724-0E32-4FC9-B1E4-D74C295DB6B6}" presName="parentText" presStyleLbl="node1" presStyleIdx="4" presStyleCnt="6">
        <dgm:presLayoutVars>
          <dgm:chMax val="0"/>
          <dgm:bulletEnabled val="1"/>
        </dgm:presLayoutVars>
      </dgm:prSet>
      <dgm:spPr/>
    </dgm:pt>
    <dgm:pt modelId="{FAB61670-D266-4838-8EEF-1B08E0B62A61}" type="pres">
      <dgm:prSet presAssocID="{1CE1BBDC-ED9E-448F-A628-A3E8427AACB8}" presName="spacer" presStyleCnt="0"/>
      <dgm:spPr/>
    </dgm:pt>
    <dgm:pt modelId="{55D91857-2396-4755-BDE5-31F02CB4078C}" type="pres">
      <dgm:prSet presAssocID="{B07F96D6-7F1B-40A3-BDE5-04EC742E7219}" presName="parentText" presStyleLbl="node1" presStyleIdx="5" presStyleCnt="6">
        <dgm:presLayoutVars>
          <dgm:chMax val="0"/>
          <dgm:bulletEnabled val="1"/>
        </dgm:presLayoutVars>
      </dgm:prSet>
      <dgm:spPr/>
    </dgm:pt>
  </dgm:ptLst>
  <dgm:cxnLst>
    <dgm:cxn modelId="{36107F0F-5EB9-4E55-969A-B8F2EA0F2679}" srcId="{71A75EB1-209B-4B43-BDC7-D4A5D490F2CC}" destId="{C5B16724-0E32-4FC9-B1E4-D74C295DB6B6}" srcOrd="4" destOrd="0" parTransId="{9BBF410D-2A94-489B-9306-94AE73B6AF14}" sibTransId="{1CE1BBDC-ED9E-448F-A628-A3E8427AACB8}"/>
    <dgm:cxn modelId="{A3D99634-8711-44B5-A64D-D6C6369094CD}" srcId="{71A75EB1-209B-4B43-BDC7-D4A5D490F2CC}" destId="{AFD9BC2B-4143-4AFF-BDF9-E50AA2EC4EF9}" srcOrd="3" destOrd="0" parTransId="{A0444CCF-3436-4FDD-B7E8-5575450CEBD8}" sibTransId="{DED3B2CC-19CD-4795-A96F-F124846D72E3}"/>
    <dgm:cxn modelId="{09EB1E3C-55F3-48F2-AFD0-52F615228B6B}" type="presOf" srcId="{71A75EB1-209B-4B43-BDC7-D4A5D490F2CC}" destId="{22F7AF09-18D5-401F-B209-39DC33A058C1}" srcOrd="0" destOrd="0" presId="urn:microsoft.com/office/officeart/2005/8/layout/vList2"/>
    <dgm:cxn modelId="{DDB20764-386D-4058-BF86-588B8FF25B7C}" type="presOf" srcId="{B07F96D6-7F1B-40A3-BDE5-04EC742E7219}" destId="{55D91857-2396-4755-BDE5-31F02CB4078C}" srcOrd="0" destOrd="0" presId="urn:microsoft.com/office/officeart/2005/8/layout/vList2"/>
    <dgm:cxn modelId="{4344C86A-6260-4FCF-8CD9-5285A45DED92}" srcId="{71A75EB1-209B-4B43-BDC7-D4A5D490F2CC}" destId="{24677254-2F81-4C4E-BFE0-CF8449EB3E9C}" srcOrd="2" destOrd="0" parTransId="{BE23B747-340D-4173-B0D3-0EB0A73C8620}" sibTransId="{6A802E93-276D-48C8-B876-0C437A018053}"/>
    <dgm:cxn modelId="{0046D372-072F-4443-9B6E-AEB80EA4CA2F}" type="presOf" srcId="{C5B16724-0E32-4FC9-B1E4-D74C295DB6B6}" destId="{CB6FF86E-2C1C-4F5D-A5FB-F151F9F7DBF4}" srcOrd="0" destOrd="0" presId="urn:microsoft.com/office/officeart/2005/8/layout/vList2"/>
    <dgm:cxn modelId="{D9D80856-D769-45F2-A006-22F8CA0DD583}" type="presOf" srcId="{65934BC0-83FD-4FF3-9F94-083929FE7E8A}" destId="{761F75F1-B59A-489E-BAD2-B988F124368B}" srcOrd="0" destOrd="0" presId="urn:microsoft.com/office/officeart/2005/8/layout/vList2"/>
    <dgm:cxn modelId="{1FF8827D-6BB3-4CD6-8A67-B9D53010490F}" srcId="{71A75EB1-209B-4B43-BDC7-D4A5D490F2CC}" destId="{B07F96D6-7F1B-40A3-BDE5-04EC742E7219}" srcOrd="5" destOrd="0" parTransId="{53226DE5-C9EB-46E6-90FE-4FB5B060998F}" sibTransId="{A013991B-8E36-4E3C-A0BB-6DBC2F1D5613}"/>
    <dgm:cxn modelId="{AFD9E69D-91C2-49A3-B903-0B2B37F564C2}" type="presOf" srcId="{32D92A53-A891-40C7-B5E0-08E0AF034652}" destId="{242772C0-4A0B-44A3-AC30-F9244A10E0F5}" srcOrd="0" destOrd="0" presId="urn:microsoft.com/office/officeart/2005/8/layout/vList2"/>
    <dgm:cxn modelId="{FF5F03C1-49E7-4515-8881-6DEE37FCC58A}" type="presOf" srcId="{AFD9BC2B-4143-4AFF-BDF9-E50AA2EC4EF9}" destId="{800B9662-B932-4EFF-9C44-BA7DB5F544E8}" srcOrd="0" destOrd="0" presId="urn:microsoft.com/office/officeart/2005/8/layout/vList2"/>
    <dgm:cxn modelId="{7A97F2C1-7C6C-4EDA-8D0C-2C2F050136E2}" srcId="{71A75EB1-209B-4B43-BDC7-D4A5D490F2CC}" destId="{32D92A53-A891-40C7-B5E0-08E0AF034652}" srcOrd="1" destOrd="0" parTransId="{C68378E1-24D6-44C2-A5AE-3F6F0BF0B51F}" sibTransId="{BAA9EC9B-B034-4CA4-BB6F-62739DD50BE2}"/>
    <dgm:cxn modelId="{CC9F94E6-4B39-46CF-B427-C06B570B53FE}" type="presOf" srcId="{24677254-2F81-4C4E-BFE0-CF8449EB3E9C}" destId="{804C6299-3EC4-4E4E-803C-282D39317664}" srcOrd="0" destOrd="0" presId="urn:microsoft.com/office/officeart/2005/8/layout/vList2"/>
    <dgm:cxn modelId="{C065A6E6-B606-4D2C-916E-F088F6ABADD4}" srcId="{71A75EB1-209B-4B43-BDC7-D4A5D490F2CC}" destId="{65934BC0-83FD-4FF3-9F94-083929FE7E8A}" srcOrd="0" destOrd="0" parTransId="{A2DDE083-56C7-4C12-A660-C075E3F0E9D6}" sibTransId="{F02FC686-28EE-462A-9FC4-DB0F9AF437B4}"/>
    <dgm:cxn modelId="{DF88CEBB-A20F-4633-810B-68CE6F619F38}" type="presParOf" srcId="{22F7AF09-18D5-401F-B209-39DC33A058C1}" destId="{761F75F1-B59A-489E-BAD2-B988F124368B}" srcOrd="0" destOrd="0" presId="urn:microsoft.com/office/officeart/2005/8/layout/vList2"/>
    <dgm:cxn modelId="{11B49C07-39F2-4E9A-8BA6-D1F45339F2C8}" type="presParOf" srcId="{22F7AF09-18D5-401F-B209-39DC33A058C1}" destId="{C5DC1999-CE0C-4582-8458-2F5E40CCA030}" srcOrd="1" destOrd="0" presId="urn:microsoft.com/office/officeart/2005/8/layout/vList2"/>
    <dgm:cxn modelId="{17FEEEC0-E271-4167-A77F-DACA87B38A2D}" type="presParOf" srcId="{22F7AF09-18D5-401F-B209-39DC33A058C1}" destId="{242772C0-4A0B-44A3-AC30-F9244A10E0F5}" srcOrd="2" destOrd="0" presId="urn:microsoft.com/office/officeart/2005/8/layout/vList2"/>
    <dgm:cxn modelId="{BBBE84D5-68AC-41FC-BE81-FBC06F27DDB4}" type="presParOf" srcId="{22F7AF09-18D5-401F-B209-39DC33A058C1}" destId="{7C536F66-9D0B-4101-A1C2-41C26EB18FDF}" srcOrd="3" destOrd="0" presId="urn:microsoft.com/office/officeart/2005/8/layout/vList2"/>
    <dgm:cxn modelId="{AF3DBD8C-B879-447F-BCF3-B9745D73EAF3}" type="presParOf" srcId="{22F7AF09-18D5-401F-B209-39DC33A058C1}" destId="{804C6299-3EC4-4E4E-803C-282D39317664}" srcOrd="4" destOrd="0" presId="urn:microsoft.com/office/officeart/2005/8/layout/vList2"/>
    <dgm:cxn modelId="{FBC5DBEC-B36B-48B3-89DF-85E55F0DAC20}" type="presParOf" srcId="{22F7AF09-18D5-401F-B209-39DC33A058C1}" destId="{1570A764-B5AE-4FEE-AA91-7C1B3AE7025E}" srcOrd="5" destOrd="0" presId="urn:microsoft.com/office/officeart/2005/8/layout/vList2"/>
    <dgm:cxn modelId="{CF36D48F-BDEE-49F7-8C67-606C01267154}" type="presParOf" srcId="{22F7AF09-18D5-401F-B209-39DC33A058C1}" destId="{800B9662-B932-4EFF-9C44-BA7DB5F544E8}" srcOrd="6" destOrd="0" presId="urn:microsoft.com/office/officeart/2005/8/layout/vList2"/>
    <dgm:cxn modelId="{49A8E0BB-6EA0-4F09-9FD4-6660FC85E7B7}" type="presParOf" srcId="{22F7AF09-18D5-401F-B209-39DC33A058C1}" destId="{59716EEC-96DC-4D26-8278-9DB8EBF4F772}" srcOrd="7" destOrd="0" presId="urn:microsoft.com/office/officeart/2005/8/layout/vList2"/>
    <dgm:cxn modelId="{4AD2DFF9-4D51-4A3B-86EE-B177144F44D4}" type="presParOf" srcId="{22F7AF09-18D5-401F-B209-39DC33A058C1}" destId="{CB6FF86E-2C1C-4F5D-A5FB-F151F9F7DBF4}" srcOrd="8" destOrd="0" presId="urn:microsoft.com/office/officeart/2005/8/layout/vList2"/>
    <dgm:cxn modelId="{A2ACD6BB-53A0-4B07-8702-976C059C2EC7}" type="presParOf" srcId="{22F7AF09-18D5-401F-B209-39DC33A058C1}" destId="{FAB61670-D266-4838-8EEF-1B08E0B62A61}" srcOrd="9" destOrd="0" presId="urn:microsoft.com/office/officeart/2005/8/layout/vList2"/>
    <dgm:cxn modelId="{BC152BB7-4DE7-42FD-B4B8-5944A29B2BAD}" type="presParOf" srcId="{22F7AF09-18D5-401F-B209-39DC33A058C1}" destId="{55D91857-2396-4755-BDE5-31F02CB4078C}" srcOrd="1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946978-6C35-403C-AD2C-4A44B7FC32D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8CAB49E3-2102-42D5-A1DE-FEFCD207F4BC}">
      <dgm:prSet custT="1"/>
      <dgm:spPr/>
      <dgm:t>
        <a:bodyPr/>
        <a:lstStyle/>
        <a:p>
          <a:pPr algn="ctr" rtl="0"/>
          <a:r>
            <a:rPr lang="fr-FR" sz="4800" b="1" dirty="0">
              <a:latin typeface="Arial" panose="020B0604020202020204" pitchFamily="34" charset="0"/>
              <a:cs typeface="Arial" panose="020B0604020202020204" pitchFamily="34" charset="0"/>
            </a:rPr>
            <a:t>INTRODUCTION</a:t>
          </a:r>
          <a:r>
            <a:rPr lang="fr-FR" sz="4400" b="1" dirty="0"/>
            <a:t> </a:t>
          </a:r>
          <a:endParaRPr lang="fr-FR" sz="4400" dirty="0"/>
        </a:p>
      </dgm:t>
    </dgm:pt>
    <dgm:pt modelId="{A08FDB04-C6A6-4407-B252-C2BB9F46EDD6}" type="parTrans" cxnId="{76A7714C-9D6D-4154-9F78-02582CA1B87F}">
      <dgm:prSet/>
      <dgm:spPr/>
      <dgm:t>
        <a:bodyPr/>
        <a:lstStyle/>
        <a:p>
          <a:endParaRPr lang="fr-FR"/>
        </a:p>
      </dgm:t>
    </dgm:pt>
    <dgm:pt modelId="{2BBF3095-AB0C-4B85-B483-0BE4E8CFA833}" type="sibTrans" cxnId="{76A7714C-9D6D-4154-9F78-02582CA1B87F}">
      <dgm:prSet/>
      <dgm:spPr/>
      <dgm:t>
        <a:bodyPr/>
        <a:lstStyle/>
        <a:p>
          <a:endParaRPr lang="fr-FR"/>
        </a:p>
      </dgm:t>
    </dgm:pt>
    <dgm:pt modelId="{6E3F36D9-120D-4D38-8A68-AC02F16C9926}" type="pres">
      <dgm:prSet presAssocID="{53946978-6C35-403C-AD2C-4A44B7FC32D3}" presName="linear" presStyleCnt="0">
        <dgm:presLayoutVars>
          <dgm:animLvl val="lvl"/>
          <dgm:resizeHandles val="exact"/>
        </dgm:presLayoutVars>
      </dgm:prSet>
      <dgm:spPr/>
    </dgm:pt>
    <dgm:pt modelId="{83B44B86-1AE6-4595-8E8B-FCA9E13D6A40}" type="pres">
      <dgm:prSet presAssocID="{8CAB49E3-2102-42D5-A1DE-FEFCD207F4BC}" presName="parentText" presStyleLbl="node1" presStyleIdx="0" presStyleCnt="1" custLinFactNeighborX="-2474" custLinFactNeighborY="-14349">
        <dgm:presLayoutVars>
          <dgm:chMax val="0"/>
          <dgm:bulletEnabled val="1"/>
        </dgm:presLayoutVars>
      </dgm:prSet>
      <dgm:spPr/>
    </dgm:pt>
  </dgm:ptLst>
  <dgm:cxnLst>
    <dgm:cxn modelId="{7DB0A205-8AB9-44AE-ACA0-2B60460F6544}" type="presOf" srcId="{8CAB49E3-2102-42D5-A1DE-FEFCD207F4BC}" destId="{83B44B86-1AE6-4595-8E8B-FCA9E13D6A40}" srcOrd="0" destOrd="0" presId="urn:microsoft.com/office/officeart/2005/8/layout/vList2"/>
    <dgm:cxn modelId="{64184A4B-3782-49AB-B7E7-6E45E5B0669B}" type="presOf" srcId="{53946978-6C35-403C-AD2C-4A44B7FC32D3}" destId="{6E3F36D9-120D-4D38-8A68-AC02F16C9926}" srcOrd="0" destOrd="0" presId="urn:microsoft.com/office/officeart/2005/8/layout/vList2"/>
    <dgm:cxn modelId="{76A7714C-9D6D-4154-9F78-02582CA1B87F}" srcId="{53946978-6C35-403C-AD2C-4A44B7FC32D3}" destId="{8CAB49E3-2102-42D5-A1DE-FEFCD207F4BC}" srcOrd="0" destOrd="0" parTransId="{A08FDB04-C6A6-4407-B252-C2BB9F46EDD6}" sibTransId="{2BBF3095-AB0C-4B85-B483-0BE4E8CFA833}"/>
    <dgm:cxn modelId="{FB567542-B202-4DF5-AD4D-D879F9FD8973}" type="presParOf" srcId="{6E3F36D9-120D-4D38-8A68-AC02F16C9926}" destId="{83B44B86-1AE6-4595-8E8B-FCA9E13D6A4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946978-6C35-403C-AD2C-4A44B7FC32D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8CAB49E3-2102-42D5-A1DE-FEFCD207F4BC}">
      <dgm:prSet custT="1"/>
      <dgm:spPr/>
      <dgm:t>
        <a:bodyPr/>
        <a:lstStyle/>
        <a:p>
          <a:pPr algn="ctr" rtl="0"/>
          <a:r>
            <a:rPr lang="fr-FR" sz="4800" b="1" dirty="0">
              <a:latin typeface="Arial" panose="020B0604020202020204" pitchFamily="34" charset="0"/>
              <a:cs typeface="Arial" panose="020B0604020202020204" pitchFamily="34" charset="0"/>
            </a:rPr>
            <a:t>Introduction</a:t>
          </a:r>
          <a:r>
            <a:rPr lang="fr-FR" sz="4800" b="1" dirty="0"/>
            <a:t> (1/2)</a:t>
          </a:r>
          <a:endParaRPr lang="fr-FR" sz="4800" dirty="0"/>
        </a:p>
      </dgm:t>
    </dgm:pt>
    <dgm:pt modelId="{A08FDB04-C6A6-4407-B252-C2BB9F46EDD6}" type="parTrans" cxnId="{76A7714C-9D6D-4154-9F78-02582CA1B87F}">
      <dgm:prSet/>
      <dgm:spPr/>
      <dgm:t>
        <a:bodyPr/>
        <a:lstStyle/>
        <a:p>
          <a:endParaRPr lang="fr-FR"/>
        </a:p>
      </dgm:t>
    </dgm:pt>
    <dgm:pt modelId="{2BBF3095-AB0C-4B85-B483-0BE4E8CFA833}" type="sibTrans" cxnId="{76A7714C-9D6D-4154-9F78-02582CA1B87F}">
      <dgm:prSet/>
      <dgm:spPr/>
      <dgm:t>
        <a:bodyPr/>
        <a:lstStyle/>
        <a:p>
          <a:endParaRPr lang="fr-FR"/>
        </a:p>
      </dgm:t>
    </dgm:pt>
    <dgm:pt modelId="{6E3F36D9-120D-4D38-8A68-AC02F16C9926}" type="pres">
      <dgm:prSet presAssocID="{53946978-6C35-403C-AD2C-4A44B7FC32D3}" presName="linear" presStyleCnt="0">
        <dgm:presLayoutVars>
          <dgm:animLvl val="lvl"/>
          <dgm:resizeHandles val="exact"/>
        </dgm:presLayoutVars>
      </dgm:prSet>
      <dgm:spPr/>
    </dgm:pt>
    <dgm:pt modelId="{83B44B86-1AE6-4595-8E8B-FCA9E13D6A40}" type="pres">
      <dgm:prSet presAssocID="{8CAB49E3-2102-42D5-A1DE-FEFCD207F4BC}" presName="parentText" presStyleLbl="node1" presStyleIdx="0" presStyleCnt="1">
        <dgm:presLayoutVars>
          <dgm:chMax val="0"/>
          <dgm:bulletEnabled val="1"/>
        </dgm:presLayoutVars>
      </dgm:prSet>
      <dgm:spPr/>
    </dgm:pt>
  </dgm:ptLst>
  <dgm:cxnLst>
    <dgm:cxn modelId="{7DB0A205-8AB9-44AE-ACA0-2B60460F6544}" type="presOf" srcId="{8CAB49E3-2102-42D5-A1DE-FEFCD207F4BC}" destId="{83B44B86-1AE6-4595-8E8B-FCA9E13D6A40}" srcOrd="0" destOrd="0" presId="urn:microsoft.com/office/officeart/2005/8/layout/vList2"/>
    <dgm:cxn modelId="{64184A4B-3782-49AB-B7E7-6E45E5B0669B}" type="presOf" srcId="{53946978-6C35-403C-AD2C-4A44B7FC32D3}" destId="{6E3F36D9-120D-4D38-8A68-AC02F16C9926}" srcOrd="0" destOrd="0" presId="urn:microsoft.com/office/officeart/2005/8/layout/vList2"/>
    <dgm:cxn modelId="{76A7714C-9D6D-4154-9F78-02582CA1B87F}" srcId="{53946978-6C35-403C-AD2C-4A44B7FC32D3}" destId="{8CAB49E3-2102-42D5-A1DE-FEFCD207F4BC}" srcOrd="0" destOrd="0" parTransId="{A08FDB04-C6A6-4407-B252-C2BB9F46EDD6}" sibTransId="{2BBF3095-AB0C-4B85-B483-0BE4E8CFA833}"/>
    <dgm:cxn modelId="{FB567542-B202-4DF5-AD4D-D879F9FD8973}" type="presParOf" srcId="{6E3F36D9-120D-4D38-8A68-AC02F16C9926}" destId="{83B44B86-1AE6-4595-8E8B-FCA9E13D6A4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946978-6C35-403C-AD2C-4A44B7FC32D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8CAB49E3-2102-42D5-A1DE-FEFCD207F4BC}">
      <dgm:prSet custT="1"/>
      <dgm:spPr/>
      <dgm:t>
        <a:bodyPr/>
        <a:lstStyle/>
        <a:p>
          <a:pPr algn="ctr" rtl="0"/>
          <a:r>
            <a:rPr lang="fr-FR" sz="4800" b="1" dirty="0"/>
            <a:t>Introduction (2/2)</a:t>
          </a:r>
          <a:endParaRPr lang="fr-FR" sz="4800" dirty="0"/>
        </a:p>
      </dgm:t>
    </dgm:pt>
    <dgm:pt modelId="{A08FDB04-C6A6-4407-B252-C2BB9F46EDD6}" type="parTrans" cxnId="{76A7714C-9D6D-4154-9F78-02582CA1B87F}">
      <dgm:prSet/>
      <dgm:spPr/>
      <dgm:t>
        <a:bodyPr/>
        <a:lstStyle/>
        <a:p>
          <a:endParaRPr lang="fr-FR"/>
        </a:p>
      </dgm:t>
    </dgm:pt>
    <dgm:pt modelId="{2BBF3095-AB0C-4B85-B483-0BE4E8CFA833}" type="sibTrans" cxnId="{76A7714C-9D6D-4154-9F78-02582CA1B87F}">
      <dgm:prSet/>
      <dgm:spPr/>
      <dgm:t>
        <a:bodyPr/>
        <a:lstStyle/>
        <a:p>
          <a:endParaRPr lang="fr-FR"/>
        </a:p>
      </dgm:t>
    </dgm:pt>
    <dgm:pt modelId="{6E3F36D9-120D-4D38-8A68-AC02F16C9926}" type="pres">
      <dgm:prSet presAssocID="{53946978-6C35-403C-AD2C-4A44B7FC32D3}" presName="linear" presStyleCnt="0">
        <dgm:presLayoutVars>
          <dgm:animLvl val="lvl"/>
          <dgm:resizeHandles val="exact"/>
        </dgm:presLayoutVars>
      </dgm:prSet>
      <dgm:spPr/>
    </dgm:pt>
    <dgm:pt modelId="{83B44B86-1AE6-4595-8E8B-FCA9E13D6A40}" type="pres">
      <dgm:prSet presAssocID="{8CAB49E3-2102-42D5-A1DE-FEFCD207F4BC}" presName="parentText" presStyleLbl="node1" presStyleIdx="0" presStyleCnt="1">
        <dgm:presLayoutVars>
          <dgm:chMax val="0"/>
          <dgm:bulletEnabled val="1"/>
        </dgm:presLayoutVars>
      </dgm:prSet>
      <dgm:spPr/>
    </dgm:pt>
  </dgm:ptLst>
  <dgm:cxnLst>
    <dgm:cxn modelId="{7DB0A205-8AB9-44AE-ACA0-2B60460F6544}" type="presOf" srcId="{8CAB49E3-2102-42D5-A1DE-FEFCD207F4BC}" destId="{83B44B86-1AE6-4595-8E8B-FCA9E13D6A40}" srcOrd="0" destOrd="0" presId="urn:microsoft.com/office/officeart/2005/8/layout/vList2"/>
    <dgm:cxn modelId="{64184A4B-3782-49AB-B7E7-6E45E5B0669B}" type="presOf" srcId="{53946978-6C35-403C-AD2C-4A44B7FC32D3}" destId="{6E3F36D9-120D-4D38-8A68-AC02F16C9926}" srcOrd="0" destOrd="0" presId="urn:microsoft.com/office/officeart/2005/8/layout/vList2"/>
    <dgm:cxn modelId="{76A7714C-9D6D-4154-9F78-02582CA1B87F}" srcId="{53946978-6C35-403C-AD2C-4A44B7FC32D3}" destId="{8CAB49E3-2102-42D5-A1DE-FEFCD207F4BC}" srcOrd="0" destOrd="0" parTransId="{A08FDB04-C6A6-4407-B252-C2BB9F46EDD6}" sibTransId="{2BBF3095-AB0C-4B85-B483-0BE4E8CFA833}"/>
    <dgm:cxn modelId="{FB567542-B202-4DF5-AD4D-D879F9FD8973}" type="presParOf" srcId="{6E3F36D9-120D-4D38-8A68-AC02F16C9926}" destId="{83B44B86-1AE6-4595-8E8B-FCA9E13D6A4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946978-6C35-403C-AD2C-4A44B7FC32D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8CAB49E3-2102-42D5-A1DE-FEFCD207F4BC}">
      <dgm:prSet custT="1"/>
      <dgm:spPr/>
      <dgm:t>
        <a:bodyPr/>
        <a:lstStyle/>
        <a:p>
          <a:pPr algn="ctr" rtl="0"/>
          <a:r>
            <a:rPr lang="fr-FR" sz="4800" b="1" dirty="0"/>
            <a:t>Objectif</a:t>
          </a:r>
        </a:p>
      </dgm:t>
    </dgm:pt>
    <dgm:pt modelId="{A08FDB04-C6A6-4407-B252-C2BB9F46EDD6}" type="parTrans" cxnId="{76A7714C-9D6D-4154-9F78-02582CA1B87F}">
      <dgm:prSet/>
      <dgm:spPr/>
      <dgm:t>
        <a:bodyPr/>
        <a:lstStyle/>
        <a:p>
          <a:endParaRPr lang="fr-FR"/>
        </a:p>
      </dgm:t>
    </dgm:pt>
    <dgm:pt modelId="{2BBF3095-AB0C-4B85-B483-0BE4E8CFA833}" type="sibTrans" cxnId="{76A7714C-9D6D-4154-9F78-02582CA1B87F}">
      <dgm:prSet/>
      <dgm:spPr/>
      <dgm:t>
        <a:bodyPr/>
        <a:lstStyle/>
        <a:p>
          <a:endParaRPr lang="fr-FR"/>
        </a:p>
      </dgm:t>
    </dgm:pt>
    <dgm:pt modelId="{6E3F36D9-120D-4D38-8A68-AC02F16C9926}" type="pres">
      <dgm:prSet presAssocID="{53946978-6C35-403C-AD2C-4A44B7FC32D3}" presName="linear" presStyleCnt="0">
        <dgm:presLayoutVars>
          <dgm:animLvl val="lvl"/>
          <dgm:resizeHandles val="exact"/>
        </dgm:presLayoutVars>
      </dgm:prSet>
      <dgm:spPr/>
    </dgm:pt>
    <dgm:pt modelId="{83B44B86-1AE6-4595-8E8B-FCA9E13D6A40}" type="pres">
      <dgm:prSet presAssocID="{8CAB49E3-2102-42D5-A1DE-FEFCD207F4BC}" presName="parentText" presStyleLbl="node1" presStyleIdx="0" presStyleCnt="1">
        <dgm:presLayoutVars>
          <dgm:chMax val="0"/>
          <dgm:bulletEnabled val="1"/>
        </dgm:presLayoutVars>
      </dgm:prSet>
      <dgm:spPr/>
    </dgm:pt>
  </dgm:ptLst>
  <dgm:cxnLst>
    <dgm:cxn modelId="{7DB0A205-8AB9-44AE-ACA0-2B60460F6544}" type="presOf" srcId="{8CAB49E3-2102-42D5-A1DE-FEFCD207F4BC}" destId="{83B44B86-1AE6-4595-8E8B-FCA9E13D6A40}" srcOrd="0" destOrd="0" presId="urn:microsoft.com/office/officeart/2005/8/layout/vList2"/>
    <dgm:cxn modelId="{64184A4B-3782-49AB-B7E7-6E45E5B0669B}" type="presOf" srcId="{53946978-6C35-403C-AD2C-4A44B7FC32D3}" destId="{6E3F36D9-120D-4D38-8A68-AC02F16C9926}" srcOrd="0" destOrd="0" presId="urn:microsoft.com/office/officeart/2005/8/layout/vList2"/>
    <dgm:cxn modelId="{76A7714C-9D6D-4154-9F78-02582CA1B87F}" srcId="{53946978-6C35-403C-AD2C-4A44B7FC32D3}" destId="{8CAB49E3-2102-42D5-A1DE-FEFCD207F4BC}" srcOrd="0" destOrd="0" parTransId="{A08FDB04-C6A6-4407-B252-C2BB9F46EDD6}" sibTransId="{2BBF3095-AB0C-4B85-B483-0BE4E8CFA833}"/>
    <dgm:cxn modelId="{FB567542-B202-4DF5-AD4D-D879F9FD8973}" type="presParOf" srcId="{6E3F36D9-120D-4D38-8A68-AC02F16C9926}" destId="{83B44B86-1AE6-4595-8E8B-FCA9E13D6A4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1960F4-9BC5-4974-8AEA-E6D901C3A1CF}"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fr-FR"/>
        </a:p>
      </dgm:t>
    </dgm:pt>
    <dgm:pt modelId="{9C9477B6-3747-4987-8ACF-471A5FE360FC}">
      <dgm:prSet phldrT="[Texte]" custT="1"/>
      <dgm:spPr/>
      <dgm:t>
        <a:bodyPr/>
        <a:lstStyle/>
        <a:p>
          <a:pPr marL="0" marR="0" lvl="1" indent="0" algn="ctr" defTabSz="914400" eaLnBrk="1" fontAlgn="auto" latinLnBrk="0" hangingPunct="1">
            <a:lnSpc>
              <a:spcPct val="100000"/>
            </a:lnSpc>
            <a:spcBef>
              <a:spcPts val="0"/>
            </a:spcBef>
            <a:spcAft>
              <a:spcPts val="0"/>
            </a:spcAft>
            <a:buClrTx/>
            <a:buSzTx/>
            <a:buFontTx/>
            <a:buNone/>
            <a:tabLst/>
            <a:defRPr/>
          </a:pPr>
          <a:r>
            <a:rPr lang="fr-FR" sz="2200" b="1" dirty="0" err="1"/>
            <a:t>LaSBASE</a:t>
          </a:r>
          <a:endParaRPr lang="fr-FR" sz="2200" b="1" dirty="0"/>
        </a:p>
      </dgm:t>
    </dgm:pt>
    <dgm:pt modelId="{8AE4F115-DC96-4361-98E2-217F28516E35}" type="parTrans" cxnId="{62AF0DE6-AE02-44DD-9BC4-64EAE4210E48}">
      <dgm:prSet/>
      <dgm:spPr/>
      <dgm:t>
        <a:bodyPr/>
        <a:lstStyle/>
        <a:p>
          <a:endParaRPr lang="fr-FR"/>
        </a:p>
      </dgm:t>
    </dgm:pt>
    <dgm:pt modelId="{8CBB81B9-1348-4B3B-8444-CDC838A6A5A8}" type="sibTrans" cxnId="{62AF0DE6-AE02-44DD-9BC4-64EAE4210E48}">
      <dgm:prSet/>
      <dgm:spPr/>
      <dgm:t>
        <a:bodyPr/>
        <a:lstStyle/>
        <a:p>
          <a:endParaRPr lang="fr-FR"/>
        </a:p>
      </dgm:t>
    </dgm:pt>
    <dgm:pt modelId="{F99FCEF2-62EB-424F-A3C3-00A030DDFFCF}">
      <dgm:prSet phldrT="[Texte]" custT="1"/>
      <dgm:spPr/>
      <dgm:t>
        <a:bodyPr/>
        <a:lstStyle/>
        <a:p>
          <a:pPr algn="ctr" eaLnBrk="1" latinLnBrk="0"/>
          <a:r>
            <a:rPr lang="fr-FR" sz="2200" b="1" i="0" dirty="0"/>
            <a:t>Laboratoire de Biochimie appliquée à la Nutrition</a:t>
          </a:r>
          <a:endParaRPr lang="fr-FR" sz="2200" dirty="0"/>
        </a:p>
      </dgm:t>
    </dgm:pt>
    <dgm:pt modelId="{42320663-1B1F-41A4-BDF2-0AE3A983A06B}" type="parTrans" cxnId="{5A824EC5-E597-44F6-8E09-4214F8309DD1}">
      <dgm:prSet/>
      <dgm:spPr/>
      <dgm:t>
        <a:bodyPr/>
        <a:lstStyle/>
        <a:p>
          <a:endParaRPr lang="fr-FR"/>
        </a:p>
      </dgm:t>
    </dgm:pt>
    <dgm:pt modelId="{CE936A58-6BA9-4E50-BA3D-811FD9CADDAD}" type="sibTrans" cxnId="{5A824EC5-E597-44F6-8E09-4214F8309DD1}">
      <dgm:prSet/>
      <dgm:spPr/>
      <dgm:t>
        <a:bodyPr/>
        <a:lstStyle/>
        <a:p>
          <a:endParaRPr lang="fr-FR"/>
        </a:p>
      </dgm:t>
    </dgm:pt>
    <dgm:pt modelId="{548A37E8-BA3D-4242-9044-4CCD14A57A8D}">
      <dgm:prSet phldrT="[Texte]" custT="1"/>
      <dgm:spPr/>
      <dgm:t>
        <a:bodyPr/>
        <a:lstStyle/>
        <a:p>
          <a:pPr marL="0" marR="0" lvl="1" indent="0" algn="l" defTabSz="914400" eaLnBrk="1" fontAlgn="auto" latinLnBrk="0" hangingPunct="1">
            <a:lnSpc>
              <a:spcPct val="100000"/>
            </a:lnSpc>
            <a:spcBef>
              <a:spcPts val="0"/>
            </a:spcBef>
            <a:spcAft>
              <a:spcPts val="0"/>
            </a:spcAft>
            <a:buClrTx/>
            <a:buSzTx/>
            <a:buFontTx/>
            <a:buNone/>
            <a:tabLst/>
            <a:defRPr/>
          </a:pPr>
          <a:endParaRPr lang="fr-FR" sz="4500" b="1" dirty="0"/>
        </a:p>
        <a:p>
          <a:pPr marL="0" marR="0" lvl="1" indent="0" algn="ctr" defTabSz="914400" eaLnBrk="1" fontAlgn="auto" latinLnBrk="0" hangingPunct="1">
            <a:lnSpc>
              <a:spcPct val="100000"/>
            </a:lnSpc>
            <a:spcBef>
              <a:spcPts val="0"/>
            </a:spcBef>
            <a:spcAft>
              <a:spcPts val="0"/>
            </a:spcAft>
            <a:buClrTx/>
            <a:buSzTx/>
            <a:buFontTx/>
            <a:buNone/>
            <a:tabLst/>
            <a:defRPr/>
          </a:pPr>
          <a:r>
            <a:rPr lang="fr-FR" sz="2200" b="1" dirty="0"/>
            <a:t>CERSA</a:t>
          </a:r>
        </a:p>
        <a:p>
          <a:pPr algn="l" defTabSz="1822450">
            <a:spcBef>
              <a:spcPct val="0"/>
            </a:spcBef>
            <a:spcAft>
              <a:spcPct val="35000"/>
            </a:spcAft>
          </a:pPr>
          <a:endParaRPr lang="fr-FR" sz="4500" dirty="0"/>
        </a:p>
      </dgm:t>
    </dgm:pt>
    <dgm:pt modelId="{0B16004C-D98A-4496-BBD3-27FFD3F9580F}" type="parTrans" cxnId="{80679E2D-BCCB-431B-BB48-D7455EC30CEA}">
      <dgm:prSet/>
      <dgm:spPr/>
      <dgm:t>
        <a:bodyPr/>
        <a:lstStyle/>
        <a:p>
          <a:endParaRPr lang="fr-FR"/>
        </a:p>
      </dgm:t>
    </dgm:pt>
    <dgm:pt modelId="{25133C6A-015E-4C51-BD97-6AB1CBC07CFB}" type="sibTrans" cxnId="{80679E2D-BCCB-431B-BB48-D7455EC30CEA}">
      <dgm:prSet/>
      <dgm:spPr/>
      <dgm:t>
        <a:bodyPr/>
        <a:lstStyle/>
        <a:p>
          <a:endParaRPr lang="fr-FR"/>
        </a:p>
      </dgm:t>
    </dgm:pt>
    <dgm:pt modelId="{4D5F7A52-28F8-4897-93CA-0E3F92F5A895}" type="pres">
      <dgm:prSet presAssocID="{471960F4-9BC5-4974-8AEA-E6D901C3A1CF}" presName="linear" presStyleCnt="0">
        <dgm:presLayoutVars>
          <dgm:dir/>
          <dgm:animLvl val="lvl"/>
          <dgm:resizeHandles val="exact"/>
        </dgm:presLayoutVars>
      </dgm:prSet>
      <dgm:spPr/>
    </dgm:pt>
    <dgm:pt modelId="{E95CDAA2-63BA-4BD5-BFE6-F00620697F05}" type="pres">
      <dgm:prSet presAssocID="{9C9477B6-3747-4987-8ACF-471A5FE360FC}" presName="parentLin" presStyleCnt="0"/>
      <dgm:spPr/>
    </dgm:pt>
    <dgm:pt modelId="{F84D19F9-DB71-4D1A-99D1-CED0722AE819}" type="pres">
      <dgm:prSet presAssocID="{9C9477B6-3747-4987-8ACF-471A5FE360FC}" presName="parentLeftMargin" presStyleLbl="node1" presStyleIdx="0" presStyleCnt="3"/>
      <dgm:spPr/>
    </dgm:pt>
    <dgm:pt modelId="{BB1A65D8-62C1-400B-BB4E-B59766B4EEC9}" type="pres">
      <dgm:prSet presAssocID="{9C9477B6-3747-4987-8ACF-471A5FE360FC}" presName="parentText" presStyleLbl="node1" presStyleIdx="0" presStyleCnt="3" custScaleX="63696" custScaleY="45104" custLinFactNeighborY="-4595">
        <dgm:presLayoutVars>
          <dgm:chMax val="0"/>
          <dgm:bulletEnabled val="1"/>
        </dgm:presLayoutVars>
      </dgm:prSet>
      <dgm:spPr/>
    </dgm:pt>
    <dgm:pt modelId="{76E243AD-E550-4376-9336-B45584A47C51}" type="pres">
      <dgm:prSet presAssocID="{9C9477B6-3747-4987-8ACF-471A5FE360FC}" presName="negativeSpace" presStyleCnt="0"/>
      <dgm:spPr/>
    </dgm:pt>
    <dgm:pt modelId="{80E2BB4D-616B-49EB-B4E0-A601DD46BD9D}" type="pres">
      <dgm:prSet presAssocID="{9C9477B6-3747-4987-8ACF-471A5FE360FC}" presName="childText" presStyleLbl="conFgAcc1" presStyleIdx="0" presStyleCnt="3">
        <dgm:presLayoutVars>
          <dgm:bulletEnabled val="1"/>
        </dgm:presLayoutVars>
      </dgm:prSet>
      <dgm:spPr/>
    </dgm:pt>
    <dgm:pt modelId="{EEBDFB10-705C-4A24-A075-42C93D54D845}" type="pres">
      <dgm:prSet presAssocID="{8CBB81B9-1348-4B3B-8444-CDC838A6A5A8}" presName="spaceBetweenRectangles" presStyleCnt="0"/>
      <dgm:spPr/>
    </dgm:pt>
    <dgm:pt modelId="{B7387B66-D3CB-4644-9EB7-15AED207CCD8}" type="pres">
      <dgm:prSet presAssocID="{F99FCEF2-62EB-424F-A3C3-00A030DDFFCF}" presName="parentLin" presStyleCnt="0"/>
      <dgm:spPr/>
    </dgm:pt>
    <dgm:pt modelId="{3997E57D-BC09-49E0-859E-D808CC99DF31}" type="pres">
      <dgm:prSet presAssocID="{F99FCEF2-62EB-424F-A3C3-00A030DDFFCF}" presName="parentLeftMargin" presStyleLbl="node1" presStyleIdx="0" presStyleCnt="3"/>
      <dgm:spPr/>
    </dgm:pt>
    <dgm:pt modelId="{773DE5E3-737C-4326-BB20-4A52CDC0A0D2}" type="pres">
      <dgm:prSet presAssocID="{F99FCEF2-62EB-424F-A3C3-00A030DDFFCF}" presName="parentText" presStyleLbl="node1" presStyleIdx="1" presStyleCnt="3" custScaleX="131839" custScaleY="59466" custLinFactNeighborX="14845" custLinFactNeighborY="-2588">
        <dgm:presLayoutVars>
          <dgm:chMax val="0"/>
          <dgm:bulletEnabled val="1"/>
        </dgm:presLayoutVars>
      </dgm:prSet>
      <dgm:spPr/>
    </dgm:pt>
    <dgm:pt modelId="{D9BE44FE-A5B7-427A-A144-769ECC7EF716}" type="pres">
      <dgm:prSet presAssocID="{F99FCEF2-62EB-424F-A3C3-00A030DDFFCF}" presName="negativeSpace" presStyleCnt="0"/>
      <dgm:spPr/>
    </dgm:pt>
    <dgm:pt modelId="{DB427432-8FCE-4F19-A697-3E3F76F61407}" type="pres">
      <dgm:prSet presAssocID="{F99FCEF2-62EB-424F-A3C3-00A030DDFFCF}" presName="childText" presStyleLbl="conFgAcc1" presStyleIdx="1" presStyleCnt="3">
        <dgm:presLayoutVars>
          <dgm:bulletEnabled val="1"/>
        </dgm:presLayoutVars>
      </dgm:prSet>
      <dgm:spPr/>
    </dgm:pt>
    <dgm:pt modelId="{728939E6-2B47-4C29-A668-A041297EEC79}" type="pres">
      <dgm:prSet presAssocID="{CE936A58-6BA9-4E50-BA3D-811FD9CADDAD}" presName="spaceBetweenRectangles" presStyleCnt="0"/>
      <dgm:spPr/>
    </dgm:pt>
    <dgm:pt modelId="{E7FAAFA4-5100-44CC-B9AE-60E4EEF0F5B2}" type="pres">
      <dgm:prSet presAssocID="{548A37E8-BA3D-4242-9044-4CCD14A57A8D}" presName="parentLin" presStyleCnt="0"/>
      <dgm:spPr/>
    </dgm:pt>
    <dgm:pt modelId="{F6FFC346-A047-46F7-BA1B-F173383C5216}" type="pres">
      <dgm:prSet presAssocID="{548A37E8-BA3D-4242-9044-4CCD14A57A8D}" presName="parentLeftMargin" presStyleLbl="node1" presStyleIdx="1" presStyleCnt="3"/>
      <dgm:spPr/>
    </dgm:pt>
    <dgm:pt modelId="{F97E7817-2DB5-4BFC-97D1-75DD00E8DC86}" type="pres">
      <dgm:prSet presAssocID="{548A37E8-BA3D-4242-9044-4CCD14A57A8D}" presName="parentText" presStyleLbl="node1" presStyleIdx="2" presStyleCnt="3" custScaleX="63259" custScaleY="39996">
        <dgm:presLayoutVars>
          <dgm:chMax val="0"/>
          <dgm:bulletEnabled val="1"/>
        </dgm:presLayoutVars>
      </dgm:prSet>
      <dgm:spPr/>
    </dgm:pt>
    <dgm:pt modelId="{A7AC145F-334D-457F-B4B2-8E2C4CDAA9C0}" type="pres">
      <dgm:prSet presAssocID="{548A37E8-BA3D-4242-9044-4CCD14A57A8D}" presName="negativeSpace" presStyleCnt="0"/>
      <dgm:spPr/>
    </dgm:pt>
    <dgm:pt modelId="{432BB2AD-EF27-4CAF-B823-1F48C1D1369F}" type="pres">
      <dgm:prSet presAssocID="{548A37E8-BA3D-4242-9044-4CCD14A57A8D}" presName="childText" presStyleLbl="conFgAcc1" presStyleIdx="2" presStyleCnt="3">
        <dgm:presLayoutVars>
          <dgm:bulletEnabled val="1"/>
        </dgm:presLayoutVars>
      </dgm:prSet>
      <dgm:spPr/>
    </dgm:pt>
  </dgm:ptLst>
  <dgm:cxnLst>
    <dgm:cxn modelId="{10FCB503-C84B-433B-ADA4-9E7F3A793F52}" type="presOf" srcId="{F99FCEF2-62EB-424F-A3C3-00A030DDFFCF}" destId="{3997E57D-BC09-49E0-859E-D808CC99DF31}" srcOrd="0" destOrd="0" presId="urn:microsoft.com/office/officeart/2005/8/layout/list1"/>
    <dgm:cxn modelId="{E3FD1109-F411-41C6-AC49-A389F510B858}" type="presOf" srcId="{9C9477B6-3747-4987-8ACF-471A5FE360FC}" destId="{BB1A65D8-62C1-400B-BB4E-B59766B4EEC9}" srcOrd="1" destOrd="0" presId="urn:microsoft.com/office/officeart/2005/8/layout/list1"/>
    <dgm:cxn modelId="{80679E2D-BCCB-431B-BB48-D7455EC30CEA}" srcId="{471960F4-9BC5-4974-8AEA-E6D901C3A1CF}" destId="{548A37E8-BA3D-4242-9044-4CCD14A57A8D}" srcOrd="2" destOrd="0" parTransId="{0B16004C-D98A-4496-BBD3-27FFD3F9580F}" sibTransId="{25133C6A-015E-4C51-BD97-6AB1CBC07CFB}"/>
    <dgm:cxn modelId="{00EBC42D-2E48-4E42-B3D4-85F14796F0E6}" type="presOf" srcId="{548A37E8-BA3D-4242-9044-4CCD14A57A8D}" destId="{F6FFC346-A047-46F7-BA1B-F173383C5216}" srcOrd="0" destOrd="0" presId="urn:microsoft.com/office/officeart/2005/8/layout/list1"/>
    <dgm:cxn modelId="{750D267A-1509-4CF5-AF4B-8D9D8AD35FB9}" type="presOf" srcId="{548A37E8-BA3D-4242-9044-4CCD14A57A8D}" destId="{F97E7817-2DB5-4BFC-97D1-75DD00E8DC86}" srcOrd="1" destOrd="0" presId="urn:microsoft.com/office/officeart/2005/8/layout/list1"/>
    <dgm:cxn modelId="{75E26A84-E97B-4AB7-8F10-E0B61AA7114C}" type="presOf" srcId="{9C9477B6-3747-4987-8ACF-471A5FE360FC}" destId="{F84D19F9-DB71-4D1A-99D1-CED0722AE819}" srcOrd="0" destOrd="0" presId="urn:microsoft.com/office/officeart/2005/8/layout/list1"/>
    <dgm:cxn modelId="{B75870A3-9E73-4B15-961C-F27A05B2B34E}" type="presOf" srcId="{F99FCEF2-62EB-424F-A3C3-00A030DDFFCF}" destId="{773DE5E3-737C-4326-BB20-4A52CDC0A0D2}" srcOrd="1" destOrd="0" presId="urn:microsoft.com/office/officeart/2005/8/layout/list1"/>
    <dgm:cxn modelId="{5A824EC5-E597-44F6-8E09-4214F8309DD1}" srcId="{471960F4-9BC5-4974-8AEA-E6D901C3A1CF}" destId="{F99FCEF2-62EB-424F-A3C3-00A030DDFFCF}" srcOrd="1" destOrd="0" parTransId="{42320663-1B1F-41A4-BDF2-0AE3A983A06B}" sibTransId="{CE936A58-6BA9-4E50-BA3D-811FD9CADDAD}"/>
    <dgm:cxn modelId="{B290C2CE-8341-4ED0-BA3E-C4DB08580E22}" type="presOf" srcId="{471960F4-9BC5-4974-8AEA-E6D901C3A1CF}" destId="{4D5F7A52-28F8-4897-93CA-0E3F92F5A895}" srcOrd="0" destOrd="0" presId="urn:microsoft.com/office/officeart/2005/8/layout/list1"/>
    <dgm:cxn modelId="{62AF0DE6-AE02-44DD-9BC4-64EAE4210E48}" srcId="{471960F4-9BC5-4974-8AEA-E6D901C3A1CF}" destId="{9C9477B6-3747-4987-8ACF-471A5FE360FC}" srcOrd="0" destOrd="0" parTransId="{8AE4F115-DC96-4361-98E2-217F28516E35}" sibTransId="{8CBB81B9-1348-4B3B-8444-CDC838A6A5A8}"/>
    <dgm:cxn modelId="{FE78D03E-0870-48EA-913D-C147C788D550}" type="presParOf" srcId="{4D5F7A52-28F8-4897-93CA-0E3F92F5A895}" destId="{E95CDAA2-63BA-4BD5-BFE6-F00620697F05}" srcOrd="0" destOrd="0" presId="urn:microsoft.com/office/officeart/2005/8/layout/list1"/>
    <dgm:cxn modelId="{C7F12A14-B536-4109-B5A5-468DFAACE056}" type="presParOf" srcId="{E95CDAA2-63BA-4BD5-BFE6-F00620697F05}" destId="{F84D19F9-DB71-4D1A-99D1-CED0722AE819}" srcOrd="0" destOrd="0" presId="urn:microsoft.com/office/officeart/2005/8/layout/list1"/>
    <dgm:cxn modelId="{ED7AEA3D-CA8A-41F4-842C-C56DF24D0F77}" type="presParOf" srcId="{E95CDAA2-63BA-4BD5-BFE6-F00620697F05}" destId="{BB1A65D8-62C1-400B-BB4E-B59766B4EEC9}" srcOrd="1" destOrd="0" presId="urn:microsoft.com/office/officeart/2005/8/layout/list1"/>
    <dgm:cxn modelId="{D9B08E2B-C3A9-490A-BD8C-41CBC6EBFF73}" type="presParOf" srcId="{4D5F7A52-28F8-4897-93CA-0E3F92F5A895}" destId="{76E243AD-E550-4376-9336-B45584A47C51}" srcOrd="1" destOrd="0" presId="urn:microsoft.com/office/officeart/2005/8/layout/list1"/>
    <dgm:cxn modelId="{A5AC33E5-8E87-4B56-ABAA-52B4EE8CC762}" type="presParOf" srcId="{4D5F7A52-28F8-4897-93CA-0E3F92F5A895}" destId="{80E2BB4D-616B-49EB-B4E0-A601DD46BD9D}" srcOrd="2" destOrd="0" presId="urn:microsoft.com/office/officeart/2005/8/layout/list1"/>
    <dgm:cxn modelId="{0D66E546-888E-430C-AA6C-60634EC02026}" type="presParOf" srcId="{4D5F7A52-28F8-4897-93CA-0E3F92F5A895}" destId="{EEBDFB10-705C-4A24-A075-42C93D54D845}" srcOrd="3" destOrd="0" presId="urn:microsoft.com/office/officeart/2005/8/layout/list1"/>
    <dgm:cxn modelId="{D9760A6C-8644-41CC-A6F9-A277557D9D77}" type="presParOf" srcId="{4D5F7A52-28F8-4897-93CA-0E3F92F5A895}" destId="{B7387B66-D3CB-4644-9EB7-15AED207CCD8}" srcOrd="4" destOrd="0" presId="urn:microsoft.com/office/officeart/2005/8/layout/list1"/>
    <dgm:cxn modelId="{AF3FE427-441F-4C29-9AC5-35522707116C}" type="presParOf" srcId="{B7387B66-D3CB-4644-9EB7-15AED207CCD8}" destId="{3997E57D-BC09-49E0-859E-D808CC99DF31}" srcOrd="0" destOrd="0" presId="urn:microsoft.com/office/officeart/2005/8/layout/list1"/>
    <dgm:cxn modelId="{CA993360-AF9C-41DB-8921-349B5D4088D6}" type="presParOf" srcId="{B7387B66-D3CB-4644-9EB7-15AED207CCD8}" destId="{773DE5E3-737C-4326-BB20-4A52CDC0A0D2}" srcOrd="1" destOrd="0" presId="urn:microsoft.com/office/officeart/2005/8/layout/list1"/>
    <dgm:cxn modelId="{10B760D1-A0BC-42AE-8A33-DFE041345145}" type="presParOf" srcId="{4D5F7A52-28F8-4897-93CA-0E3F92F5A895}" destId="{D9BE44FE-A5B7-427A-A144-769ECC7EF716}" srcOrd="5" destOrd="0" presId="urn:microsoft.com/office/officeart/2005/8/layout/list1"/>
    <dgm:cxn modelId="{A813E108-6C5B-4288-8146-92C53B9A0887}" type="presParOf" srcId="{4D5F7A52-28F8-4897-93CA-0E3F92F5A895}" destId="{DB427432-8FCE-4F19-A697-3E3F76F61407}" srcOrd="6" destOrd="0" presId="urn:microsoft.com/office/officeart/2005/8/layout/list1"/>
    <dgm:cxn modelId="{964FAD88-25C7-4FB0-9332-D0D1E4E2DBAB}" type="presParOf" srcId="{4D5F7A52-28F8-4897-93CA-0E3F92F5A895}" destId="{728939E6-2B47-4C29-A668-A041297EEC79}" srcOrd="7" destOrd="0" presId="urn:microsoft.com/office/officeart/2005/8/layout/list1"/>
    <dgm:cxn modelId="{A34D757D-D984-4686-9A7D-097C9288E2E1}" type="presParOf" srcId="{4D5F7A52-28F8-4897-93CA-0E3F92F5A895}" destId="{E7FAAFA4-5100-44CC-B9AE-60E4EEF0F5B2}" srcOrd="8" destOrd="0" presId="urn:microsoft.com/office/officeart/2005/8/layout/list1"/>
    <dgm:cxn modelId="{5270E0B7-9DEB-4E3F-A8FD-B2D6B394CE30}" type="presParOf" srcId="{E7FAAFA4-5100-44CC-B9AE-60E4EEF0F5B2}" destId="{F6FFC346-A047-46F7-BA1B-F173383C5216}" srcOrd="0" destOrd="0" presId="urn:microsoft.com/office/officeart/2005/8/layout/list1"/>
    <dgm:cxn modelId="{813D4C5B-6F9E-443D-8577-8F4B64E98AB2}" type="presParOf" srcId="{E7FAAFA4-5100-44CC-B9AE-60E4EEF0F5B2}" destId="{F97E7817-2DB5-4BFC-97D1-75DD00E8DC86}" srcOrd="1" destOrd="0" presId="urn:microsoft.com/office/officeart/2005/8/layout/list1"/>
    <dgm:cxn modelId="{846B6786-108D-4F30-B029-7327A04DAD55}" type="presParOf" srcId="{4D5F7A52-28F8-4897-93CA-0E3F92F5A895}" destId="{A7AC145F-334D-457F-B4B2-8E2C4CDAA9C0}" srcOrd="9" destOrd="0" presId="urn:microsoft.com/office/officeart/2005/8/layout/list1"/>
    <dgm:cxn modelId="{BB2C19EE-2794-4EFC-9EED-95BBE20CB604}" type="presParOf" srcId="{4D5F7A52-28F8-4897-93CA-0E3F92F5A895}" destId="{432BB2AD-EF27-4CAF-B823-1F48C1D1369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13B0F-78CC-4620-B1CD-2116B2C6269F}">
      <dsp:nvSpPr>
        <dsp:cNvPr id="0" name=""/>
        <dsp:cNvSpPr/>
      </dsp:nvSpPr>
      <dsp:spPr>
        <a:xfrm>
          <a:off x="3166071" y="0"/>
          <a:ext cx="4183456" cy="1460500"/>
        </a:xfrm>
        <a:prstGeom prst="ellipse">
          <a:avLst/>
        </a:prstGeom>
        <a:solidFill>
          <a:srgbClr val="40A735">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133600" rtl="0">
            <a:lnSpc>
              <a:spcPct val="90000"/>
            </a:lnSpc>
            <a:spcBef>
              <a:spcPct val="0"/>
            </a:spcBef>
            <a:spcAft>
              <a:spcPct val="35000"/>
            </a:spcAft>
            <a:buNone/>
          </a:pPr>
          <a:r>
            <a:rPr lang="fr-FR" sz="4800" b="1" kern="1200" dirty="0">
              <a:latin typeface="Arial" panose="020B0604020202020204" pitchFamily="34" charset="0"/>
              <a:cs typeface="Arial" panose="020B0604020202020204" pitchFamily="34" charset="0"/>
            </a:rPr>
            <a:t>Plan</a:t>
          </a:r>
        </a:p>
      </dsp:txBody>
      <dsp:txXfrm>
        <a:off x="3778724" y="213885"/>
        <a:ext cx="2958150" cy="10327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F75F1-B59A-489E-BAD2-B988F124368B}">
      <dsp:nvSpPr>
        <dsp:cNvPr id="0" name=""/>
        <dsp:cNvSpPr/>
      </dsp:nvSpPr>
      <dsp:spPr>
        <a:xfrm>
          <a:off x="0" y="21429"/>
          <a:ext cx="10515600"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fr-FR" sz="2200" b="1" kern="1200" dirty="0">
              <a:latin typeface="Arial" panose="020B0604020202020204" pitchFamily="34" charset="0"/>
              <a:cs typeface="Arial" panose="020B0604020202020204" pitchFamily="34" charset="0"/>
            </a:rPr>
            <a:t>Introduction</a:t>
          </a:r>
        </a:p>
      </dsp:txBody>
      <dsp:txXfrm>
        <a:off x="31070" y="52499"/>
        <a:ext cx="10453460" cy="574340"/>
      </dsp:txXfrm>
    </dsp:sp>
    <dsp:sp modelId="{242772C0-4A0B-44A3-AC30-F9244A10E0F5}">
      <dsp:nvSpPr>
        <dsp:cNvPr id="0" name=""/>
        <dsp:cNvSpPr/>
      </dsp:nvSpPr>
      <dsp:spPr>
        <a:xfrm>
          <a:off x="0" y="823220"/>
          <a:ext cx="10515600"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fr-FR" sz="2200" b="1" kern="1200" dirty="0">
              <a:latin typeface="Arial" panose="020B0604020202020204" pitchFamily="34" charset="0"/>
              <a:cs typeface="Arial" panose="020B0604020202020204" pitchFamily="34" charset="0"/>
            </a:rPr>
            <a:t>Objectif</a:t>
          </a:r>
        </a:p>
      </dsp:txBody>
      <dsp:txXfrm>
        <a:off x="31070" y="854290"/>
        <a:ext cx="10453460" cy="574340"/>
      </dsp:txXfrm>
    </dsp:sp>
    <dsp:sp modelId="{804C6299-3EC4-4E4E-803C-282D39317664}">
      <dsp:nvSpPr>
        <dsp:cNvPr id="0" name=""/>
        <dsp:cNvSpPr/>
      </dsp:nvSpPr>
      <dsp:spPr>
        <a:xfrm>
          <a:off x="0" y="1490228"/>
          <a:ext cx="10515600"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fr-FR" sz="2200" b="1" kern="1200" dirty="0">
              <a:latin typeface="Arial" panose="020B0604020202020204" pitchFamily="34" charset="0"/>
              <a:cs typeface="Arial" panose="020B0604020202020204" pitchFamily="34" charset="0"/>
            </a:rPr>
            <a:t>Cadre d’étude</a:t>
          </a:r>
        </a:p>
      </dsp:txBody>
      <dsp:txXfrm>
        <a:off x="31070" y="1521298"/>
        <a:ext cx="10453460" cy="574340"/>
      </dsp:txXfrm>
    </dsp:sp>
    <dsp:sp modelId="{800B9662-B932-4EFF-9C44-BA7DB5F544E8}">
      <dsp:nvSpPr>
        <dsp:cNvPr id="0" name=""/>
        <dsp:cNvSpPr/>
      </dsp:nvSpPr>
      <dsp:spPr>
        <a:xfrm>
          <a:off x="0" y="2224629"/>
          <a:ext cx="10515600"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fr-FR" sz="2200" b="1" kern="1200" dirty="0">
              <a:latin typeface="Arial" panose="020B0604020202020204" pitchFamily="34" charset="0"/>
              <a:cs typeface="Arial" panose="020B0604020202020204" pitchFamily="34" charset="0"/>
            </a:rPr>
            <a:t>Matériel et Méthodes</a:t>
          </a:r>
        </a:p>
      </dsp:txBody>
      <dsp:txXfrm>
        <a:off x="31070" y="2255699"/>
        <a:ext cx="10453460" cy="574340"/>
      </dsp:txXfrm>
    </dsp:sp>
    <dsp:sp modelId="{CB6FF86E-2C1C-4F5D-A5FB-F151F9F7DBF4}">
      <dsp:nvSpPr>
        <dsp:cNvPr id="0" name=""/>
        <dsp:cNvSpPr/>
      </dsp:nvSpPr>
      <dsp:spPr>
        <a:xfrm>
          <a:off x="0" y="2959028"/>
          <a:ext cx="10515600"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fr-FR" sz="2200" b="1" kern="1200" dirty="0">
              <a:latin typeface="Arial" panose="020B0604020202020204" pitchFamily="34" charset="0"/>
              <a:cs typeface="Arial" panose="020B0604020202020204" pitchFamily="34" charset="0"/>
            </a:rPr>
            <a:t>Résultats</a:t>
          </a:r>
        </a:p>
      </dsp:txBody>
      <dsp:txXfrm>
        <a:off x="31070" y="2990098"/>
        <a:ext cx="10453460" cy="574340"/>
      </dsp:txXfrm>
    </dsp:sp>
    <dsp:sp modelId="{55D91857-2396-4755-BDE5-31F02CB4078C}">
      <dsp:nvSpPr>
        <dsp:cNvPr id="0" name=""/>
        <dsp:cNvSpPr/>
      </dsp:nvSpPr>
      <dsp:spPr>
        <a:xfrm>
          <a:off x="0" y="3693429"/>
          <a:ext cx="10515600"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fr-FR" sz="2200" b="1" kern="1200" dirty="0">
              <a:latin typeface="Arial" panose="020B0604020202020204" pitchFamily="34" charset="0"/>
              <a:cs typeface="Arial" panose="020B0604020202020204" pitchFamily="34" charset="0"/>
            </a:rPr>
            <a:t>Conclusion</a:t>
          </a:r>
        </a:p>
      </dsp:txBody>
      <dsp:txXfrm>
        <a:off x="31070" y="3724499"/>
        <a:ext cx="10453460" cy="5743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44B86-1AE6-4595-8E8B-FCA9E13D6A40}">
      <dsp:nvSpPr>
        <dsp:cNvPr id="0" name=""/>
        <dsp:cNvSpPr/>
      </dsp:nvSpPr>
      <dsp:spPr>
        <a:xfrm>
          <a:off x="0" y="224148"/>
          <a:ext cx="9106676"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rtl="0">
            <a:lnSpc>
              <a:spcPct val="90000"/>
            </a:lnSpc>
            <a:spcBef>
              <a:spcPct val="0"/>
            </a:spcBef>
            <a:spcAft>
              <a:spcPct val="35000"/>
            </a:spcAft>
            <a:buNone/>
          </a:pPr>
          <a:r>
            <a:rPr lang="fr-FR" sz="4800" b="1" kern="1200" dirty="0">
              <a:latin typeface="Arial" panose="020B0604020202020204" pitchFamily="34" charset="0"/>
              <a:cs typeface="Arial" panose="020B0604020202020204" pitchFamily="34" charset="0"/>
            </a:rPr>
            <a:t>INTRODUCTION</a:t>
          </a:r>
          <a:r>
            <a:rPr lang="fr-FR" sz="4400" b="1" kern="1200" dirty="0"/>
            <a:t> </a:t>
          </a:r>
          <a:endParaRPr lang="fr-FR" sz="4400" kern="1200" dirty="0"/>
        </a:p>
      </dsp:txBody>
      <dsp:txXfrm>
        <a:off x="59399" y="283547"/>
        <a:ext cx="8987878"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44B86-1AE6-4595-8E8B-FCA9E13D6A40}">
      <dsp:nvSpPr>
        <dsp:cNvPr id="0" name=""/>
        <dsp:cNvSpPr/>
      </dsp:nvSpPr>
      <dsp:spPr>
        <a:xfrm>
          <a:off x="0" y="387"/>
          <a:ext cx="7792631" cy="6455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rtl="0">
            <a:lnSpc>
              <a:spcPct val="90000"/>
            </a:lnSpc>
            <a:spcBef>
              <a:spcPct val="0"/>
            </a:spcBef>
            <a:spcAft>
              <a:spcPct val="35000"/>
            </a:spcAft>
            <a:buNone/>
          </a:pPr>
          <a:r>
            <a:rPr lang="fr-FR" sz="4800" b="1" kern="1200" dirty="0">
              <a:latin typeface="Arial" panose="020B0604020202020204" pitchFamily="34" charset="0"/>
              <a:cs typeface="Arial" panose="020B0604020202020204" pitchFamily="34" charset="0"/>
            </a:rPr>
            <a:t>Introduction</a:t>
          </a:r>
          <a:r>
            <a:rPr lang="fr-FR" sz="4800" b="1" kern="1200" dirty="0"/>
            <a:t> (1/2)</a:t>
          </a:r>
          <a:endParaRPr lang="fr-FR" sz="4800" kern="1200" dirty="0"/>
        </a:p>
      </dsp:txBody>
      <dsp:txXfrm>
        <a:off x="31513" y="31900"/>
        <a:ext cx="7729605" cy="5825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44B86-1AE6-4595-8E8B-FCA9E13D6A40}">
      <dsp:nvSpPr>
        <dsp:cNvPr id="0" name=""/>
        <dsp:cNvSpPr/>
      </dsp:nvSpPr>
      <dsp:spPr>
        <a:xfrm>
          <a:off x="0" y="387"/>
          <a:ext cx="7792631" cy="6455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rtl="0">
            <a:lnSpc>
              <a:spcPct val="90000"/>
            </a:lnSpc>
            <a:spcBef>
              <a:spcPct val="0"/>
            </a:spcBef>
            <a:spcAft>
              <a:spcPct val="35000"/>
            </a:spcAft>
            <a:buNone/>
          </a:pPr>
          <a:r>
            <a:rPr lang="fr-FR" sz="4800" b="1" kern="1200" dirty="0"/>
            <a:t>Introduction (2/2)</a:t>
          </a:r>
          <a:endParaRPr lang="fr-FR" sz="4800" kern="1200" dirty="0"/>
        </a:p>
      </dsp:txBody>
      <dsp:txXfrm>
        <a:off x="31513" y="31900"/>
        <a:ext cx="7729605" cy="5825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44B86-1AE6-4595-8E8B-FCA9E13D6A40}">
      <dsp:nvSpPr>
        <dsp:cNvPr id="0" name=""/>
        <dsp:cNvSpPr/>
      </dsp:nvSpPr>
      <dsp:spPr>
        <a:xfrm>
          <a:off x="0" y="387"/>
          <a:ext cx="7792631" cy="6455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rtl="0">
            <a:lnSpc>
              <a:spcPct val="90000"/>
            </a:lnSpc>
            <a:spcBef>
              <a:spcPct val="0"/>
            </a:spcBef>
            <a:spcAft>
              <a:spcPct val="35000"/>
            </a:spcAft>
            <a:buNone/>
          </a:pPr>
          <a:r>
            <a:rPr lang="fr-FR" sz="4800" b="1" kern="1200" dirty="0"/>
            <a:t>Objectif</a:t>
          </a:r>
        </a:p>
      </dsp:txBody>
      <dsp:txXfrm>
        <a:off x="31513" y="31900"/>
        <a:ext cx="7729605" cy="5825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2BB4D-616B-49EB-B4E0-A601DD46BD9D}">
      <dsp:nvSpPr>
        <dsp:cNvPr id="0" name=""/>
        <dsp:cNvSpPr/>
      </dsp:nvSpPr>
      <dsp:spPr>
        <a:xfrm>
          <a:off x="0" y="13066"/>
          <a:ext cx="7821749" cy="13356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1A65D8-62C1-400B-BB4E-B59766B4EEC9}">
      <dsp:nvSpPr>
        <dsp:cNvPr id="0" name=""/>
        <dsp:cNvSpPr/>
      </dsp:nvSpPr>
      <dsp:spPr>
        <a:xfrm>
          <a:off x="391087" y="17775"/>
          <a:ext cx="3487498" cy="705679"/>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950" tIns="0" rIns="206950" bIns="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buFontTx/>
            <a:buNone/>
            <a:tabLst/>
            <a:defRPr/>
          </a:pPr>
          <a:r>
            <a:rPr lang="fr-FR" sz="2200" b="1" kern="1200" dirty="0" err="1"/>
            <a:t>LaSBASE</a:t>
          </a:r>
          <a:endParaRPr lang="fr-FR" sz="2200" b="1" kern="1200" dirty="0"/>
        </a:p>
      </dsp:txBody>
      <dsp:txXfrm>
        <a:off x="425535" y="52223"/>
        <a:ext cx="3418602" cy="636783"/>
      </dsp:txXfrm>
    </dsp:sp>
    <dsp:sp modelId="{DB427432-8FCE-4F19-A697-3E3F76F61407}">
      <dsp:nvSpPr>
        <dsp:cNvPr id="0" name=""/>
        <dsp:cNvSpPr/>
      </dsp:nvSpPr>
      <dsp:spPr>
        <a:xfrm>
          <a:off x="0" y="1782967"/>
          <a:ext cx="7821749" cy="13356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3DE5E3-737C-4326-BB20-4A52CDC0A0D2}">
      <dsp:nvSpPr>
        <dsp:cNvPr id="0" name=""/>
        <dsp:cNvSpPr/>
      </dsp:nvSpPr>
      <dsp:spPr>
        <a:xfrm>
          <a:off x="449144" y="1594375"/>
          <a:ext cx="7218480" cy="930381"/>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950" tIns="0" rIns="206950" bIns="0" numCol="1" spcCol="1270" anchor="ctr" anchorCtr="0">
          <a:noAutofit/>
        </a:bodyPr>
        <a:lstStyle/>
        <a:p>
          <a:pPr marL="0" lvl="0" indent="0" algn="ctr" defTabSz="977900" eaLnBrk="1" latinLnBrk="0">
            <a:lnSpc>
              <a:spcPct val="90000"/>
            </a:lnSpc>
            <a:spcBef>
              <a:spcPct val="0"/>
            </a:spcBef>
            <a:spcAft>
              <a:spcPct val="35000"/>
            </a:spcAft>
            <a:buNone/>
          </a:pPr>
          <a:r>
            <a:rPr lang="fr-FR" sz="2200" b="1" i="0" kern="1200" dirty="0"/>
            <a:t>Laboratoire de Biochimie appliquée à la Nutrition</a:t>
          </a:r>
          <a:endParaRPr lang="fr-FR" sz="2200" kern="1200" dirty="0"/>
        </a:p>
      </dsp:txBody>
      <dsp:txXfrm>
        <a:off x="494561" y="1639792"/>
        <a:ext cx="7127646" cy="839547"/>
      </dsp:txXfrm>
    </dsp:sp>
    <dsp:sp modelId="{432BB2AD-EF27-4CAF-B823-1F48C1D1369F}">
      <dsp:nvSpPr>
        <dsp:cNvPr id="0" name=""/>
        <dsp:cNvSpPr/>
      </dsp:nvSpPr>
      <dsp:spPr>
        <a:xfrm>
          <a:off x="0" y="3248249"/>
          <a:ext cx="7821749" cy="13356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7E7817-2DB5-4BFC-97D1-75DD00E8DC86}">
      <dsp:nvSpPr>
        <dsp:cNvPr id="0" name=""/>
        <dsp:cNvSpPr/>
      </dsp:nvSpPr>
      <dsp:spPr>
        <a:xfrm>
          <a:off x="391087" y="3404767"/>
          <a:ext cx="3463572" cy="625761"/>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950" tIns="0" rIns="206950" bIns="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endParaRPr lang="fr-FR" sz="4500" b="1" kern="1200" dirty="0"/>
        </a:p>
        <a:p>
          <a:pPr marL="0" marR="0" lvl="1" indent="0" algn="ctr" defTabSz="914400" eaLnBrk="1" fontAlgn="auto" latinLnBrk="0" hangingPunct="1">
            <a:lnSpc>
              <a:spcPct val="100000"/>
            </a:lnSpc>
            <a:spcBef>
              <a:spcPct val="0"/>
            </a:spcBef>
            <a:spcAft>
              <a:spcPts val="0"/>
            </a:spcAft>
            <a:buClrTx/>
            <a:buSzTx/>
            <a:buFontTx/>
            <a:buNone/>
            <a:tabLst/>
            <a:defRPr/>
          </a:pPr>
          <a:r>
            <a:rPr lang="fr-FR" sz="2200" b="1" kern="1200" dirty="0"/>
            <a:t>CERSA</a:t>
          </a:r>
        </a:p>
        <a:p>
          <a:pPr algn="l" defTabSz="1822450">
            <a:spcBef>
              <a:spcPct val="0"/>
            </a:spcBef>
            <a:spcAft>
              <a:spcPct val="35000"/>
            </a:spcAft>
            <a:buNone/>
          </a:pPr>
          <a:endParaRPr lang="fr-FR" sz="4500" kern="1200" dirty="0"/>
        </a:p>
      </dsp:txBody>
      <dsp:txXfrm>
        <a:off x="421634" y="3435314"/>
        <a:ext cx="3402478" cy="56466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7AA24A-387F-4071-8938-843D68DB458B}" type="datetimeFigureOut">
              <a:rPr lang="fr-FR" smtClean="0"/>
              <a:t>31/05/2024</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AA2B99-2226-4088-8984-414B20115CE1}" type="slidenum">
              <a:rPr lang="fr-FR" smtClean="0"/>
              <a:t>‹N°›</a:t>
            </a:fld>
            <a:endParaRPr lang="fr-FR" dirty="0"/>
          </a:p>
        </p:txBody>
      </p:sp>
    </p:spTree>
    <p:extLst>
      <p:ext uri="{BB962C8B-B14F-4D97-AF65-F5344CB8AC3E}">
        <p14:creationId xmlns:p14="http://schemas.microsoft.com/office/powerpoint/2010/main" val="2729223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8A518-FAE7-4487-9C9C-F7B2750549A5}" type="datetimeFigureOut">
              <a:rPr lang="fr-FR" smtClean="0"/>
              <a:t>31/05/2024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030B2A-650E-4425-94C1-0F9230965812}" type="slidenum">
              <a:rPr lang="fr-FR" smtClean="0"/>
              <a:t>‹N°›</a:t>
            </a:fld>
            <a:endParaRPr lang="fr-FR" dirty="0"/>
          </a:p>
        </p:txBody>
      </p:sp>
    </p:spTree>
    <p:extLst>
      <p:ext uri="{BB962C8B-B14F-4D97-AF65-F5344CB8AC3E}">
        <p14:creationId xmlns:p14="http://schemas.microsoft.com/office/powerpoint/2010/main" val="31957173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3AFEEE6-001B-4991-8DD8-BF78B16EEB3E}" type="slidenum">
              <a:rPr lang="en-US" smtClean="0"/>
              <a:t>1</a:t>
            </a:fld>
            <a:endParaRPr lang="en-US" dirty="0"/>
          </a:p>
        </p:txBody>
      </p:sp>
    </p:spTree>
    <p:extLst>
      <p:ext uri="{BB962C8B-B14F-4D97-AF65-F5344CB8AC3E}">
        <p14:creationId xmlns:p14="http://schemas.microsoft.com/office/powerpoint/2010/main" val="2701279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a:p>
        </p:txBody>
      </p:sp>
      <p:sp>
        <p:nvSpPr>
          <p:cNvPr id="4" name="Espace réservé de la date 3"/>
          <p:cNvSpPr>
            <a:spLocks noGrp="1"/>
          </p:cNvSpPr>
          <p:nvPr>
            <p:ph type="dt" sz="half" idx="10"/>
          </p:nvPr>
        </p:nvSpPr>
        <p:spPr/>
        <p:txBody>
          <a:bodyPr/>
          <a:lstStyle/>
          <a:p>
            <a:fld id="{51AA6D4D-CC79-4ABE-977C-EE9B795EB76A}" type="datetime1">
              <a:rPr lang="en-US" smtClean="0"/>
              <a:t>5/31/2024</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28473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AA96D1CA-35C0-45E8-834C-D7716D4D7628}" type="datetime1">
              <a:rPr lang="en-US" smtClean="0"/>
              <a:t>5/31/2024</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4951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0B09C170-DCDF-40B0-AEB1-0AF8CA2CDDB0}" type="datetime1">
              <a:rPr lang="en-US" smtClean="0"/>
              <a:t>5/31/2024</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08413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3063CD02-B9F1-4386-A0DC-43D94E3F77FF}" type="datetime1">
              <a:rPr lang="en-US" smtClean="0"/>
              <a:t>5/31/2024</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73501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28BF4D81-5416-4067-B8A4-94ECE45A8B25}" type="datetime1">
              <a:rPr lang="en-US" smtClean="0"/>
              <a:t>5/31/2024</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01899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D0AFF3E1-C367-4106-AA61-3302D6E9AA40}" type="datetime1">
              <a:rPr lang="en-US" smtClean="0"/>
              <a:t>5/31/2024</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50179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C4B14F78-7961-4501-AEB7-A6AEABDF6361}" type="datetime1">
              <a:rPr lang="en-US" smtClean="0"/>
              <a:t>5/31/2024</a:t>
            </a:fld>
            <a:endParaRPr lang="en-US" dirty="0"/>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79419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p:txBody>
          <a:bodyPr/>
          <a:lstStyle/>
          <a:p>
            <a:fld id="{401B2D5A-9509-46F5-838A-6CE0B8753456}" type="datetime1">
              <a:rPr lang="en-US" smtClean="0"/>
              <a:t>5/31/2024</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8261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2D093B4-D009-4D77-A67A-4157171D381B}" type="datetime1">
              <a:rPr lang="en-US" smtClean="0"/>
              <a:t>5/31/2024</a:t>
            </a:fld>
            <a:endParaRPr lang="en-US"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9761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DA4D6AD-023A-429A-B3E9-1B71C451DA06}" type="datetime1">
              <a:rPr lang="en-US" smtClean="0"/>
              <a:t>5/31/2024</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48795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FBA531D-4118-4E9A-ACD2-97740020F9AD}" type="datetime1">
              <a:rPr lang="en-US" smtClean="0"/>
              <a:t>5/31/2024</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3545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66777-82B2-4BE4-96C7-71D763A023C8}" type="datetime1">
              <a:rPr lang="en-US" smtClean="0"/>
              <a:t>5/31/2024</a:t>
            </a:fld>
            <a:endParaRPr lang="en-US"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7950552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014673" y="5796677"/>
            <a:ext cx="8162653" cy="430887"/>
          </a:xfrm>
          <a:prstGeom prst="rect">
            <a:avLst/>
          </a:prstGeom>
          <a:noFill/>
        </p:spPr>
        <p:txBody>
          <a:bodyPr wrap="square" rtlCol="0">
            <a:spAutoFit/>
          </a:bodyPr>
          <a:lstStyle/>
          <a:p>
            <a:pPr algn="ctr"/>
            <a:r>
              <a:rPr lang="fr-FR" sz="2200" b="1" dirty="0">
                <a:solidFill>
                  <a:schemeClr val="accent2">
                    <a:lumMod val="75000"/>
                  </a:schemeClr>
                </a:solidFill>
                <a:latin typeface="Arial" panose="020B0604020202020204" pitchFamily="34" charset="0"/>
                <a:cs typeface="Arial" panose="020B0604020202020204" pitchFamily="34" charset="0"/>
              </a:rPr>
              <a:t>Présenté par : DOUMONGUE Tibanguebé</a:t>
            </a:r>
          </a:p>
        </p:txBody>
      </p:sp>
      <p:pic>
        <p:nvPicPr>
          <p:cNvPr id="9" name="Image 8"/>
          <p:cNvPicPr/>
          <p:nvPr/>
        </p:nvPicPr>
        <p:blipFill>
          <a:blip r:embed="rId3">
            <a:extLst>
              <a:ext uri="{28A0092B-C50C-407E-A947-70E740481C1C}">
                <a14:useLocalDpi xmlns:a14="http://schemas.microsoft.com/office/drawing/2010/main" val="0"/>
              </a:ext>
            </a:extLst>
          </a:blip>
          <a:srcRect/>
          <a:stretch>
            <a:fillRect/>
          </a:stretch>
        </p:blipFill>
        <p:spPr bwMode="auto">
          <a:xfrm>
            <a:off x="173141" y="8483"/>
            <a:ext cx="2804156" cy="1204916"/>
          </a:xfrm>
          <a:prstGeom prst="rect">
            <a:avLst/>
          </a:prstGeom>
          <a:noFill/>
          <a:ln>
            <a:noFill/>
          </a:ln>
        </p:spPr>
      </p:pic>
      <p:sp>
        <p:nvSpPr>
          <p:cNvPr id="6" name="ZoneTexte 5"/>
          <p:cNvSpPr txBox="1"/>
          <p:nvPr/>
        </p:nvSpPr>
        <p:spPr>
          <a:xfrm>
            <a:off x="2014672" y="6227564"/>
            <a:ext cx="8162653" cy="430887"/>
          </a:xfrm>
          <a:prstGeom prst="rect">
            <a:avLst/>
          </a:prstGeom>
          <a:noFill/>
        </p:spPr>
        <p:txBody>
          <a:bodyPr wrap="square" rtlCol="0">
            <a:spAutoFit/>
          </a:bodyPr>
          <a:lstStyle/>
          <a:p>
            <a:pPr algn="ctr"/>
            <a:r>
              <a:rPr lang="fr-FR" sz="2200" b="1" dirty="0">
                <a:latin typeface="Arial" panose="020B0604020202020204" pitchFamily="34" charset="0"/>
                <a:cs typeface="Arial" panose="020B0604020202020204" pitchFamily="34" charset="0"/>
              </a:rPr>
              <a:t>Directeur de thèse: Pr. TCHACONDO Tchadjobo</a:t>
            </a:r>
          </a:p>
        </p:txBody>
      </p:sp>
      <p:sp>
        <p:nvSpPr>
          <p:cNvPr id="7" name="ZoneTexte 6">
            <a:extLst>
              <a:ext uri="{FF2B5EF4-FFF2-40B4-BE49-F238E27FC236}">
                <a16:creationId xmlns:a16="http://schemas.microsoft.com/office/drawing/2014/main" id="{44B49B14-346C-45F8-867B-8C5DBD4DA60B}"/>
              </a:ext>
            </a:extLst>
          </p:cNvPr>
          <p:cNvSpPr txBox="1"/>
          <p:nvPr/>
        </p:nvSpPr>
        <p:spPr>
          <a:xfrm>
            <a:off x="0" y="3941784"/>
            <a:ext cx="12192000" cy="1754326"/>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spAutoFit/>
          </a:bodyPr>
          <a:lstStyle/>
          <a:p>
            <a:pPr lvl="0" algn="ctr"/>
            <a:r>
              <a:rPr lang="fr-FR" sz="5400" b="1" dirty="0">
                <a:latin typeface="Arial" panose="020B0604020202020204" pitchFamily="34" charset="0"/>
                <a:cs typeface="Arial" panose="020B0604020202020204" pitchFamily="34" charset="0"/>
              </a:rPr>
              <a:t>EVALUATION DE LA TOXICITE DE </a:t>
            </a:r>
            <a:r>
              <a:rPr lang="fr-FR" sz="5400" b="1" i="1" dirty="0">
                <a:latin typeface="Arial" panose="020B0604020202020204" pitchFamily="34" charset="0"/>
                <a:cs typeface="Arial" panose="020B0604020202020204" pitchFamily="34" charset="0"/>
              </a:rPr>
              <a:t>Rauvolfia vomitoria </a:t>
            </a:r>
            <a:r>
              <a:rPr lang="fr-FR" sz="5400" b="1" i="1" dirty="0" err="1">
                <a:latin typeface="Arial" panose="020B0604020202020204" pitchFamily="34" charset="0"/>
                <a:cs typeface="Arial" panose="020B0604020202020204" pitchFamily="34" charset="0"/>
              </a:rPr>
              <a:t>Afzel</a:t>
            </a:r>
            <a:r>
              <a:rPr lang="fr-FR" sz="5400" b="1" i="1" dirty="0">
                <a:latin typeface="Arial" panose="020B0604020202020204" pitchFamily="34" charset="0"/>
                <a:cs typeface="Arial" panose="020B0604020202020204" pitchFamily="34" charset="0"/>
              </a:rPr>
              <a:t>.</a:t>
            </a:r>
            <a:endParaRPr lang="fr-FR" sz="5400" i="1" dirty="0">
              <a:latin typeface="Arial" panose="020B0604020202020204" pitchFamily="34" charset="0"/>
              <a:cs typeface="Arial" panose="020B0604020202020204" pitchFamily="34" charset="0"/>
            </a:endParaRPr>
          </a:p>
        </p:txBody>
      </p:sp>
      <p:pic>
        <p:nvPicPr>
          <p:cNvPr id="12" name="Image 11">
            <a:extLst>
              <a:ext uri="{FF2B5EF4-FFF2-40B4-BE49-F238E27FC236}">
                <a16:creationId xmlns:a16="http://schemas.microsoft.com/office/drawing/2014/main" id="{5378FDB4-83E4-40D5-89A4-0CB6052D727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517165" y="0"/>
            <a:ext cx="3533313" cy="1428750"/>
          </a:xfrm>
          <a:prstGeom prst="rect">
            <a:avLst/>
          </a:prstGeom>
          <a:noFill/>
          <a:ln>
            <a:noFill/>
          </a:ln>
        </p:spPr>
      </p:pic>
      <p:sp>
        <p:nvSpPr>
          <p:cNvPr id="2" name="ZoneTexte 1">
            <a:extLst>
              <a:ext uri="{FF2B5EF4-FFF2-40B4-BE49-F238E27FC236}">
                <a16:creationId xmlns:a16="http://schemas.microsoft.com/office/drawing/2014/main" id="{1A32B0AF-D207-6424-A7D5-85D435C9E4E3}"/>
              </a:ext>
            </a:extLst>
          </p:cNvPr>
          <p:cNvSpPr txBox="1"/>
          <p:nvPr/>
        </p:nvSpPr>
        <p:spPr>
          <a:xfrm>
            <a:off x="0" y="2926572"/>
            <a:ext cx="12192000" cy="430887"/>
          </a:xfrm>
          <a:prstGeom prst="rect">
            <a:avLst/>
          </a:prstGeom>
          <a:solidFill>
            <a:schemeClr val="accent1"/>
          </a:solidFill>
          <a:ln>
            <a:solidFill>
              <a:schemeClr val="accent1"/>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lvl="0" algn="ctr"/>
            <a:r>
              <a:rPr lang="fr-FR" sz="2200" i="1" dirty="0">
                <a:latin typeface="Arial" panose="020B0604020202020204" pitchFamily="34" charset="0"/>
                <a:cs typeface="Arial" panose="020B0604020202020204" pitchFamily="34" charset="0"/>
              </a:rPr>
              <a:t>SYMPEEDDA III (TABLIGBO,06-10 NOV 2023)-TOGO</a:t>
            </a:r>
          </a:p>
        </p:txBody>
      </p:sp>
      <p:pic>
        <p:nvPicPr>
          <p:cNvPr id="5" name="Image 4">
            <a:extLst>
              <a:ext uri="{FF2B5EF4-FFF2-40B4-BE49-F238E27FC236}">
                <a16:creationId xmlns:a16="http://schemas.microsoft.com/office/drawing/2014/main" id="{5B8014B0-CDDD-CF79-AA46-E1445FA1B2E3}"/>
              </a:ext>
            </a:extLst>
          </p:cNvPr>
          <p:cNvPicPr>
            <a:picLocks noChangeAspect="1"/>
          </p:cNvPicPr>
          <p:nvPr/>
        </p:nvPicPr>
        <p:blipFill>
          <a:blip r:embed="rId5"/>
          <a:stretch>
            <a:fillRect/>
          </a:stretch>
        </p:blipFill>
        <p:spPr>
          <a:xfrm>
            <a:off x="4693922" y="871418"/>
            <a:ext cx="2804156" cy="1881808"/>
          </a:xfrm>
          <a:prstGeom prst="rect">
            <a:avLst/>
          </a:prstGeom>
        </p:spPr>
      </p:pic>
    </p:spTree>
    <p:extLst>
      <p:ext uri="{BB962C8B-B14F-4D97-AF65-F5344CB8AC3E}">
        <p14:creationId xmlns:p14="http://schemas.microsoft.com/office/powerpoint/2010/main" val="3507758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57F1E4F-1CFF-5643-939E-217C01CDF565}" type="slidenum">
              <a:rPr lang="en-US" sz="2200" smtClean="0">
                <a:solidFill>
                  <a:srgbClr val="0070C0"/>
                </a:solidFill>
                <a:latin typeface="Arial" panose="020B0604020202020204" pitchFamily="34" charset="0"/>
                <a:cs typeface="Arial" panose="020B0604020202020204" pitchFamily="34" charset="0"/>
              </a:rPr>
              <a:pPr/>
              <a:t>10</a:t>
            </a:fld>
            <a:endParaRPr lang="en-US" sz="2200" dirty="0">
              <a:solidFill>
                <a:srgbClr val="0070C0"/>
              </a:solidFill>
              <a:latin typeface="Arial" panose="020B0604020202020204" pitchFamily="34" charset="0"/>
              <a:cs typeface="Arial" panose="020B0604020202020204" pitchFamily="34" charset="0"/>
            </a:endParaRPr>
          </a:p>
        </p:txBody>
      </p:sp>
      <p:sp>
        <p:nvSpPr>
          <p:cNvPr id="11" name="Rectangle 10"/>
          <p:cNvSpPr/>
          <p:nvPr/>
        </p:nvSpPr>
        <p:spPr>
          <a:xfrm>
            <a:off x="637968" y="1414927"/>
            <a:ext cx="11046691" cy="3753656"/>
          </a:xfrm>
          <a:prstGeom prst="rect">
            <a:avLst/>
          </a:prstGeom>
        </p:spPr>
        <p:txBody>
          <a:bodyPr wrap="square">
            <a:spAutoFit/>
          </a:bodyPr>
          <a:lstStyle/>
          <a:p>
            <a:pPr marL="342900" indent="-342900">
              <a:lnSpc>
                <a:spcPct val="150000"/>
              </a:lnSpc>
              <a:buFont typeface="Wingdings" panose="05000000000000000000" pitchFamily="2" charset="2"/>
              <a:buChar char="q"/>
            </a:pPr>
            <a:r>
              <a:rPr lang="fr-FR" sz="2200" b="1" dirty="0">
                <a:solidFill>
                  <a:srgbClr val="FF0000"/>
                </a:solidFill>
                <a:latin typeface="Arial" panose="020B0604020202020204" pitchFamily="34" charset="0"/>
                <a:cs typeface="Arial" panose="020B0604020202020204" pitchFamily="34" charset="0"/>
              </a:rPr>
              <a:t>Appareillage et verrerie: </a:t>
            </a:r>
            <a:r>
              <a:rPr lang="fr-FR" sz="2200" b="1" dirty="0">
                <a:latin typeface="Arial" panose="020B0604020202020204" pitchFamily="34" charset="0"/>
                <a:cs typeface="Arial" panose="020B0604020202020204" pitchFamily="34" charset="0"/>
              </a:rPr>
              <a:t>Lyophilisateur, Evaporateur rotatif, Congélateurs, Balances ,Verreries .</a:t>
            </a:r>
            <a:endParaRPr lang="fr-FR" sz="2200" b="1" dirty="0">
              <a:solidFill>
                <a:srgbClr val="FF0000"/>
              </a:solidFill>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q"/>
            </a:pPr>
            <a:r>
              <a:rPr lang="fr-FR" sz="2200" b="1" dirty="0">
                <a:solidFill>
                  <a:srgbClr val="FF0000"/>
                </a:solidFill>
                <a:latin typeface="Arial" panose="020B0604020202020204" pitchFamily="34" charset="0"/>
                <a:cs typeface="Arial" panose="020B0604020202020204" pitchFamily="34" charset="0"/>
              </a:rPr>
              <a:t>Réactifs et Consommables: </a:t>
            </a:r>
            <a:r>
              <a:rPr lang="fr-FR" sz="2200" b="1" dirty="0">
                <a:latin typeface="Arial" panose="020B0604020202020204" pitchFamily="34" charset="0"/>
                <a:cs typeface="Arial" panose="020B0604020202020204" pitchFamily="34" charset="0"/>
              </a:rPr>
              <a:t>Papier Wattman, cotons absorbants, l’Ethanol 70°,eau phy , eau distillée.</a:t>
            </a:r>
          </a:p>
          <a:p>
            <a:pPr marL="457200" indent="-457200" algn="just">
              <a:lnSpc>
                <a:spcPct val="200000"/>
              </a:lnSpc>
              <a:buFont typeface="Wingdings" panose="05000000000000000000" pitchFamily="2" charset="2"/>
              <a:buChar char="q"/>
            </a:pPr>
            <a:r>
              <a:rPr lang="fr-FR" sz="2200" b="1" dirty="0">
                <a:solidFill>
                  <a:srgbClr val="FF0000"/>
                </a:solidFill>
                <a:latin typeface="Arial" panose="020B0604020202020204" pitchFamily="34" charset="0"/>
                <a:cs typeface="Arial" panose="020B0604020202020204" pitchFamily="34" charset="0"/>
              </a:rPr>
              <a:t>Matériel animal : </a:t>
            </a:r>
            <a:r>
              <a:rPr lang="fr-FR" sz="2200" b="1" dirty="0">
                <a:latin typeface="Arial" panose="020B0604020202020204" pitchFamily="34" charset="0"/>
                <a:cs typeface="Arial" panose="020B0604020202020204" pitchFamily="34" charset="0"/>
              </a:rPr>
              <a:t>Rats de race Sprague </a:t>
            </a:r>
            <a:r>
              <a:rPr lang="fr-FR" sz="2200" b="1" dirty="0" err="1">
                <a:latin typeface="Arial" panose="020B0604020202020204" pitchFamily="34" charset="0"/>
                <a:cs typeface="Arial" panose="020B0604020202020204" pitchFamily="34" charset="0"/>
              </a:rPr>
              <a:t>dawley</a:t>
            </a:r>
            <a:r>
              <a:rPr lang="fr-FR" sz="2200" b="1" dirty="0">
                <a:latin typeface="Arial" panose="020B0604020202020204" pitchFamily="34" charset="0"/>
                <a:cs typeface="Arial" panose="020B0604020202020204" pitchFamily="34" charset="0"/>
              </a:rPr>
              <a:t> (poids: 160-190 g) </a:t>
            </a:r>
            <a:endParaRPr lang="fr-FR" sz="2200" b="1" dirty="0">
              <a:solidFill>
                <a:srgbClr val="FF0000"/>
              </a:solidFill>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q"/>
            </a:pPr>
            <a:r>
              <a:rPr lang="fr-FR" sz="2200" b="1" dirty="0">
                <a:solidFill>
                  <a:srgbClr val="FF0000"/>
                </a:solidFill>
                <a:latin typeface="Arial" panose="020B0604020202020204" pitchFamily="34" charset="0"/>
                <a:cs typeface="Arial" panose="020B0604020202020204" pitchFamily="34" charset="0"/>
              </a:rPr>
              <a:t>Matériel Végétal : </a:t>
            </a:r>
            <a:r>
              <a:rPr lang="fr-FR" sz="2200" b="1" dirty="0">
                <a:latin typeface="Arial" panose="020B0604020202020204" pitchFamily="34" charset="0"/>
                <a:cs typeface="Arial" panose="020B0604020202020204" pitchFamily="34" charset="0"/>
              </a:rPr>
              <a:t>feuilles et racines de </a:t>
            </a:r>
            <a:r>
              <a:rPr lang="fr-FR" sz="2200" b="1" i="1" dirty="0" err="1">
                <a:latin typeface="Arial" panose="020B0604020202020204" pitchFamily="34" charset="0"/>
                <a:cs typeface="Arial" panose="020B0604020202020204" pitchFamily="34" charset="0"/>
              </a:rPr>
              <a:t>Rauvolfia</a:t>
            </a:r>
            <a:r>
              <a:rPr lang="fr-FR" sz="2200" b="1" i="1" dirty="0">
                <a:latin typeface="Arial" panose="020B0604020202020204" pitchFamily="34" charset="0"/>
                <a:cs typeface="Arial" panose="020B0604020202020204" pitchFamily="34" charset="0"/>
              </a:rPr>
              <a:t> </a:t>
            </a:r>
            <a:r>
              <a:rPr lang="fr-FR" sz="2200" b="1" i="1" dirty="0" err="1">
                <a:latin typeface="Arial" panose="020B0604020202020204" pitchFamily="34" charset="0"/>
                <a:cs typeface="Arial" panose="020B0604020202020204" pitchFamily="34" charset="0"/>
              </a:rPr>
              <a:t>vomitoria</a:t>
            </a:r>
            <a:endParaRPr lang="fr-FR" sz="2200" b="1" i="1"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q"/>
            </a:pPr>
            <a:endParaRPr lang="fr-FR" sz="2200" b="1" dirty="0">
              <a:solidFill>
                <a:srgbClr val="FF0000"/>
              </a:solidFill>
              <a:latin typeface="Arial" panose="020B0604020202020204" pitchFamily="34" charset="0"/>
              <a:cs typeface="Arial" panose="020B0604020202020204" pitchFamily="34" charset="0"/>
            </a:endParaRPr>
          </a:p>
        </p:txBody>
      </p:sp>
      <p:grpSp>
        <p:nvGrpSpPr>
          <p:cNvPr id="5" name="Groupe 4"/>
          <p:cNvGrpSpPr/>
          <p:nvPr/>
        </p:nvGrpSpPr>
        <p:grpSpPr>
          <a:xfrm>
            <a:off x="1013775" y="253664"/>
            <a:ext cx="10295075" cy="645785"/>
            <a:chOff x="0" y="272"/>
            <a:chExt cx="7792631" cy="645785"/>
          </a:xfrm>
        </p:grpSpPr>
        <p:sp>
          <p:nvSpPr>
            <p:cNvPr id="6" name="Rectangle à coins arrondis 5"/>
            <p:cNvSpPr/>
            <p:nvPr/>
          </p:nvSpPr>
          <p:spPr>
            <a:xfrm>
              <a:off x="0" y="272"/>
              <a:ext cx="7792631" cy="6457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sz="2200">
                <a:latin typeface="Arial" panose="020B0604020202020204" pitchFamily="34" charset="0"/>
                <a:cs typeface="Arial" panose="020B0604020202020204" pitchFamily="34" charset="0"/>
              </a:endParaRPr>
            </a:p>
          </p:txBody>
        </p:sp>
        <p:sp>
          <p:nvSpPr>
            <p:cNvPr id="7" name="ZoneTexte 6"/>
            <p:cNvSpPr txBox="1"/>
            <p:nvPr/>
          </p:nvSpPr>
          <p:spPr>
            <a:xfrm>
              <a:off x="31525" y="31797"/>
              <a:ext cx="7729581" cy="5827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fr-FR" sz="4800" b="1" dirty="0">
                  <a:solidFill>
                    <a:schemeClr val="bg1"/>
                  </a:solidFill>
                  <a:latin typeface="Arial" panose="020B0604020202020204" pitchFamily="34" charset="0"/>
                  <a:cs typeface="Arial" panose="020B0604020202020204" pitchFamily="34" charset="0"/>
                </a:rPr>
                <a:t>MATÉRIEL ET MÉTHODES (1/7</a:t>
              </a:r>
              <a:r>
                <a:rPr lang="fr-FR" sz="4800" b="1" kern="1200" dirty="0">
                  <a:solidFill>
                    <a:schemeClr val="bg1"/>
                  </a:solidFill>
                  <a:latin typeface="Arial" panose="020B0604020202020204" pitchFamily="34" charset="0"/>
                  <a:cs typeface="Arial" panose="020B0604020202020204" pitchFamily="34" charset="0"/>
                </a:rPr>
                <a:t>)</a:t>
              </a:r>
              <a:endParaRPr lang="fr-FR" sz="4800" kern="12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54974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8997" y="1851874"/>
            <a:ext cx="2656826" cy="971319"/>
          </a:xfrm>
          <a:prstGeom prst="rect">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tx1"/>
                </a:solidFill>
                <a:latin typeface="Arial" panose="020B0604020202020204" pitchFamily="34" charset="0"/>
                <a:cs typeface="Arial" panose="020B0604020202020204" pitchFamily="34" charset="0"/>
              </a:rPr>
              <a:t>Récolte, séchage, pulvérisation</a:t>
            </a:r>
          </a:p>
        </p:txBody>
      </p:sp>
      <p:sp>
        <p:nvSpPr>
          <p:cNvPr id="11" name="Flèche vers le bas 10"/>
          <p:cNvSpPr/>
          <p:nvPr/>
        </p:nvSpPr>
        <p:spPr>
          <a:xfrm rot="16200000">
            <a:off x="4626099" y="1640400"/>
            <a:ext cx="613720" cy="1394265"/>
          </a:xfrm>
          <a:prstGeom prst="downArrow">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00" dirty="0">
              <a:latin typeface="Arial" panose="020B0604020202020204" pitchFamily="34" charset="0"/>
              <a:cs typeface="Arial" panose="020B0604020202020204" pitchFamily="34" charset="0"/>
            </a:endParaRPr>
          </a:p>
        </p:txBody>
      </p:sp>
      <p:sp>
        <p:nvSpPr>
          <p:cNvPr id="12" name="Rectangle 11"/>
          <p:cNvSpPr/>
          <p:nvPr/>
        </p:nvSpPr>
        <p:spPr>
          <a:xfrm>
            <a:off x="5630091" y="1851873"/>
            <a:ext cx="3710012" cy="971320"/>
          </a:xfrm>
          <a:prstGeom prst="rect">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tx1"/>
                </a:solidFill>
                <a:latin typeface="Arial" panose="020B0604020202020204" pitchFamily="34" charset="0"/>
                <a:cs typeface="Arial" panose="020B0604020202020204" pitchFamily="34" charset="0"/>
              </a:rPr>
              <a:t>200g+4l (éthanol 70%+ eau 30%)</a:t>
            </a:r>
          </a:p>
        </p:txBody>
      </p:sp>
      <p:sp>
        <p:nvSpPr>
          <p:cNvPr id="13" name="Flèche vers le bas 12"/>
          <p:cNvSpPr/>
          <p:nvPr/>
        </p:nvSpPr>
        <p:spPr>
          <a:xfrm>
            <a:off x="7199259" y="2823193"/>
            <a:ext cx="1016894" cy="1144347"/>
          </a:xfrm>
          <a:prstGeom prst="downArrow">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2200" b="1" dirty="0">
                <a:solidFill>
                  <a:schemeClr val="tx1"/>
                </a:solidFill>
                <a:latin typeface="Arial" panose="020B0604020202020204" pitchFamily="34" charset="0"/>
                <a:cs typeface="Arial" panose="020B0604020202020204" pitchFamily="34" charset="0"/>
              </a:rPr>
              <a:t>72h</a:t>
            </a:r>
          </a:p>
        </p:txBody>
      </p:sp>
      <p:sp>
        <p:nvSpPr>
          <p:cNvPr id="14" name="Rectangle 13"/>
          <p:cNvSpPr/>
          <p:nvPr/>
        </p:nvSpPr>
        <p:spPr>
          <a:xfrm>
            <a:off x="6416667" y="3975715"/>
            <a:ext cx="2700439" cy="1040038"/>
          </a:xfrm>
          <a:prstGeom prst="rect">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tx1"/>
                </a:solidFill>
                <a:latin typeface="Arial" panose="020B0604020202020204" pitchFamily="34" charset="0"/>
                <a:cs typeface="Arial" panose="020B0604020202020204" pitchFamily="34" charset="0"/>
              </a:rPr>
              <a:t>Filtration, Évaporation, Lyophilisation</a:t>
            </a:r>
          </a:p>
        </p:txBody>
      </p:sp>
      <p:sp>
        <p:nvSpPr>
          <p:cNvPr id="15" name="Rectangle 14"/>
          <p:cNvSpPr/>
          <p:nvPr/>
        </p:nvSpPr>
        <p:spPr>
          <a:xfrm>
            <a:off x="6416668" y="5914263"/>
            <a:ext cx="2700438" cy="750629"/>
          </a:xfrm>
          <a:prstGeom prst="rect">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tx1"/>
                </a:solidFill>
                <a:latin typeface="Arial" panose="020B0604020202020204" pitchFamily="34" charset="0"/>
                <a:cs typeface="Arial" panose="020B0604020202020204" pitchFamily="34" charset="0"/>
              </a:rPr>
              <a:t>Stockage du lyophilisa</a:t>
            </a:r>
          </a:p>
        </p:txBody>
      </p:sp>
      <p:sp>
        <p:nvSpPr>
          <p:cNvPr id="16" name="Flèche vers le bas 15"/>
          <p:cNvSpPr/>
          <p:nvPr/>
        </p:nvSpPr>
        <p:spPr>
          <a:xfrm>
            <a:off x="7400846" y="5015753"/>
            <a:ext cx="613720" cy="898510"/>
          </a:xfrm>
          <a:prstGeom prst="downArrow">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00" dirty="0">
              <a:latin typeface="Arial" panose="020B0604020202020204" pitchFamily="34" charset="0"/>
              <a:cs typeface="Arial" panose="020B0604020202020204" pitchFamily="34" charset="0"/>
            </a:endParaRPr>
          </a:p>
        </p:txBody>
      </p:sp>
      <p:sp>
        <p:nvSpPr>
          <p:cNvPr id="17" name="ZoneTexte 16"/>
          <p:cNvSpPr txBox="1"/>
          <p:nvPr/>
        </p:nvSpPr>
        <p:spPr>
          <a:xfrm>
            <a:off x="3507923" y="1179243"/>
            <a:ext cx="3361038" cy="430887"/>
          </a:xfrm>
          <a:prstGeom prst="rect">
            <a:avLst/>
          </a:prstGeom>
          <a:noFill/>
        </p:spPr>
        <p:txBody>
          <a:bodyPr wrap="square" rtlCol="0">
            <a:spAutoFit/>
          </a:bodyPr>
          <a:lstStyle/>
          <a:p>
            <a:pPr lvl="2"/>
            <a:r>
              <a:rPr lang="fr-FR" sz="2200" b="1" dirty="0">
                <a:solidFill>
                  <a:srgbClr val="FF0000"/>
                </a:solidFill>
                <a:latin typeface="Arial" panose="020B0604020202020204" pitchFamily="34" charset="0"/>
                <a:cs typeface="Arial" panose="020B0604020202020204" pitchFamily="34" charset="0"/>
              </a:rPr>
              <a:t>Extraction</a:t>
            </a:r>
          </a:p>
        </p:txBody>
      </p:sp>
      <p:sp>
        <p:nvSpPr>
          <p:cNvPr id="6" name="Espace réservé du numéro de diapositive 5"/>
          <p:cNvSpPr>
            <a:spLocks noGrp="1"/>
          </p:cNvSpPr>
          <p:nvPr>
            <p:ph type="sldNum" sz="quarter" idx="12"/>
          </p:nvPr>
        </p:nvSpPr>
        <p:spPr/>
        <p:txBody>
          <a:bodyPr/>
          <a:lstStyle/>
          <a:p>
            <a:fld id="{D57F1E4F-1CFF-5643-939E-217C01CDF565}" type="slidenum">
              <a:rPr lang="en-US" sz="2200" smtClean="0">
                <a:solidFill>
                  <a:srgbClr val="0070C0"/>
                </a:solidFill>
                <a:latin typeface="Arial" panose="020B0604020202020204" pitchFamily="34" charset="0"/>
                <a:cs typeface="Arial" panose="020B0604020202020204" pitchFamily="34" charset="0"/>
              </a:rPr>
              <a:pPr/>
              <a:t>11</a:t>
            </a:fld>
            <a:endParaRPr lang="en-US" sz="2200" dirty="0">
              <a:solidFill>
                <a:srgbClr val="0070C0"/>
              </a:solidFill>
              <a:latin typeface="Arial" panose="020B0604020202020204" pitchFamily="34" charset="0"/>
              <a:cs typeface="Arial" panose="020B0604020202020204" pitchFamily="34" charset="0"/>
            </a:endParaRPr>
          </a:p>
        </p:txBody>
      </p:sp>
      <p:grpSp>
        <p:nvGrpSpPr>
          <p:cNvPr id="18" name="Groupe 17"/>
          <p:cNvGrpSpPr/>
          <p:nvPr/>
        </p:nvGrpSpPr>
        <p:grpSpPr>
          <a:xfrm>
            <a:off x="702365" y="156202"/>
            <a:ext cx="10853531" cy="975959"/>
            <a:chOff x="0" y="272"/>
            <a:chExt cx="7792631" cy="645785"/>
          </a:xfrm>
        </p:grpSpPr>
        <p:sp>
          <p:nvSpPr>
            <p:cNvPr id="19" name="Rectangle à coins arrondis 18"/>
            <p:cNvSpPr/>
            <p:nvPr/>
          </p:nvSpPr>
          <p:spPr>
            <a:xfrm>
              <a:off x="0" y="272"/>
              <a:ext cx="7792631" cy="6457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sz="2200">
                <a:latin typeface="Arial" panose="020B0604020202020204" pitchFamily="34" charset="0"/>
                <a:cs typeface="Arial" panose="020B0604020202020204" pitchFamily="34" charset="0"/>
              </a:endParaRPr>
            </a:p>
          </p:txBody>
        </p:sp>
        <p:sp>
          <p:nvSpPr>
            <p:cNvPr id="20" name="ZoneTexte 19"/>
            <p:cNvSpPr txBox="1"/>
            <p:nvPr/>
          </p:nvSpPr>
          <p:spPr>
            <a:xfrm>
              <a:off x="31525" y="31797"/>
              <a:ext cx="7729581" cy="5827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fr-FR" sz="4800" b="1" dirty="0">
                  <a:solidFill>
                    <a:schemeClr val="bg1"/>
                  </a:solidFill>
                  <a:latin typeface="Arial" panose="020B0604020202020204" pitchFamily="34" charset="0"/>
                  <a:cs typeface="Arial" panose="020B0604020202020204" pitchFamily="34" charset="0"/>
                </a:rPr>
                <a:t>MATÉRIEL ET MÉTHODES (2/7</a:t>
              </a:r>
              <a:r>
                <a:rPr lang="fr-FR" sz="4800" b="1" kern="1200" dirty="0">
                  <a:solidFill>
                    <a:schemeClr val="bg1"/>
                  </a:solidFill>
                  <a:latin typeface="Arial" panose="020B0604020202020204" pitchFamily="34" charset="0"/>
                  <a:cs typeface="Arial" panose="020B0604020202020204" pitchFamily="34" charset="0"/>
                </a:rPr>
                <a:t>)</a:t>
              </a:r>
              <a:endParaRPr lang="fr-FR" sz="4800" kern="12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72175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53502" y="953931"/>
            <a:ext cx="8078714" cy="769441"/>
          </a:xfrm>
          <a:prstGeom prst="rect">
            <a:avLst/>
          </a:prstGeom>
          <a:noFill/>
        </p:spPr>
        <p:txBody>
          <a:bodyPr wrap="square" rtlCol="0">
            <a:spAutoFit/>
          </a:bodyPr>
          <a:lstStyle/>
          <a:p>
            <a:pPr algn="ctr"/>
            <a:r>
              <a:rPr lang="fr-FR" sz="2200" b="1" dirty="0">
                <a:solidFill>
                  <a:srgbClr val="FF0000"/>
                </a:solidFill>
                <a:effectLst>
                  <a:glow>
                    <a:srgbClr val="000000"/>
                  </a:glow>
                  <a:outerShdw sx="0" sy="0">
                    <a:srgbClr val="000000"/>
                  </a:outerShdw>
                  <a:reflection stA="0" endPos="0" fadeDir="0" sx="0" sy="0"/>
                </a:effectLst>
                <a:latin typeface="Arial" panose="020B0604020202020204" pitchFamily="34" charset="0"/>
                <a:cs typeface="Arial" panose="020B0604020202020204" pitchFamily="34" charset="0"/>
              </a:rPr>
              <a:t>Evaluation de la toxicité : Toxicité aiguë</a:t>
            </a:r>
          </a:p>
          <a:p>
            <a:r>
              <a:rPr lang="fr-FR" sz="2200" b="1" dirty="0">
                <a:latin typeface="Arial" panose="020B0604020202020204" pitchFamily="34" charset="0"/>
                <a:cs typeface="Arial" panose="020B0604020202020204" pitchFamily="34" charset="0"/>
              </a:rPr>
              <a:t> </a:t>
            </a:r>
          </a:p>
        </p:txBody>
      </p:sp>
      <p:graphicFrame>
        <p:nvGraphicFramePr>
          <p:cNvPr id="2" name="Tableau 1"/>
          <p:cNvGraphicFramePr>
            <a:graphicFrameLocks noGrp="1"/>
          </p:cNvGraphicFramePr>
          <p:nvPr>
            <p:extLst>
              <p:ext uri="{D42A27DB-BD31-4B8C-83A1-F6EECF244321}">
                <p14:modId xmlns:p14="http://schemas.microsoft.com/office/powerpoint/2010/main" val="3325807335"/>
              </p:ext>
            </p:extLst>
          </p:nvPr>
        </p:nvGraphicFramePr>
        <p:xfrm>
          <a:off x="1465490" y="3062914"/>
          <a:ext cx="9053382" cy="1706880"/>
        </p:xfrm>
        <a:graphic>
          <a:graphicData uri="http://schemas.openxmlformats.org/drawingml/2006/table">
            <a:tbl>
              <a:tblPr firstRow="1" bandRow="1">
                <a:tableStyleId>{5940675A-B579-460E-94D1-54222C63F5DA}</a:tableStyleId>
              </a:tblPr>
              <a:tblGrid>
                <a:gridCol w="2314046">
                  <a:extLst>
                    <a:ext uri="{9D8B030D-6E8A-4147-A177-3AD203B41FA5}">
                      <a16:colId xmlns:a16="http://schemas.microsoft.com/office/drawing/2014/main" val="20000"/>
                    </a:ext>
                  </a:extLst>
                </a:gridCol>
                <a:gridCol w="2647822">
                  <a:extLst>
                    <a:ext uri="{9D8B030D-6E8A-4147-A177-3AD203B41FA5}">
                      <a16:colId xmlns:a16="http://schemas.microsoft.com/office/drawing/2014/main" val="20001"/>
                    </a:ext>
                  </a:extLst>
                </a:gridCol>
                <a:gridCol w="2227547">
                  <a:extLst>
                    <a:ext uri="{9D8B030D-6E8A-4147-A177-3AD203B41FA5}">
                      <a16:colId xmlns:a16="http://schemas.microsoft.com/office/drawing/2014/main" val="20002"/>
                    </a:ext>
                  </a:extLst>
                </a:gridCol>
                <a:gridCol w="1863967">
                  <a:extLst>
                    <a:ext uri="{9D8B030D-6E8A-4147-A177-3AD203B41FA5}">
                      <a16:colId xmlns:a16="http://schemas.microsoft.com/office/drawing/2014/main" val="20003"/>
                    </a:ext>
                  </a:extLst>
                </a:gridCol>
              </a:tblGrid>
              <a:tr h="318031">
                <a:tc>
                  <a:txBody>
                    <a:bodyPr/>
                    <a:lstStyle/>
                    <a:p>
                      <a:pPr algn="ctr"/>
                      <a:endParaRPr lang="fr-FR" sz="2000" b="1" dirty="0">
                        <a:latin typeface="+mn-lt"/>
                        <a:ea typeface="Verdana" panose="020B0604030504040204" pitchFamily="34" charset="0"/>
                        <a:cs typeface="Times New Roman" panose="02020603050405020304" pitchFamily="18" charset="0"/>
                      </a:endParaRPr>
                    </a:p>
                  </a:txBody>
                  <a:tcPr anchor="ctr"/>
                </a:tc>
                <a:tc>
                  <a:txBody>
                    <a:bodyPr/>
                    <a:lstStyle/>
                    <a:p>
                      <a:pPr algn="ctr"/>
                      <a:r>
                        <a:rPr lang="fr-FR" sz="2000" b="1" dirty="0">
                          <a:latin typeface="+mn-lt"/>
                          <a:ea typeface="Verdana" panose="020B0604030504040204" pitchFamily="34" charset="0"/>
                          <a:cs typeface="Times New Roman" panose="02020603050405020304" pitchFamily="18" charset="0"/>
                        </a:rPr>
                        <a:t>Lot 1</a:t>
                      </a:r>
                    </a:p>
                  </a:txBody>
                  <a:tcPr anchor="ctr"/>
                </a:tc>
                <a:tc>
                  <a:txBody>
                    <a:bodyPr/>
                    <a:lstStyle/>
                    <a:p>
                      <a:pPr algn="ctr"/>
                      <a:r>
                        <a:rPr lang="fr-FR" sz="2000" b="1" dirty="0">
                          <a:latin typeface="+mn-lt"/>
                          <a:ea typeface="Verdana" panose="020B0604030504040204" pitchFamily="34" charset="0"/>
                          <a:cs typeface="Times New Roman" panose="02020603050405020304" pitchFamily="18" charset="0"/>
                        </a:rPr>
                        <a:t>Lot 2</a:t>
                      </a:r>
                    </a:p>
                  </a:txBody>
                  <a:tcPr anchor="ctr"/>
                </a:tc>
                <a:tc>
                  <a:txBody>
                    <a:bodyPr/>
                    <a:lstStyle/>
                    <a:p>
                      <a:pPr algn="ctr"/>
                      <a:r>
                        <a:rPr lang="fr-FR" sz="2000" b="1" dirty="0">
                          <a:latin typeface="+mn-lt"/>
                          <a:ea typeface="Verdana" panose="020B0604030504040204" pitchFamily="34" charset="0"/>
                          <a:cs typeface="Times New Roman" panose="02020603050405020304" pitchFamily="18" charset="0"/>
                        </a:rPr>
                        <a:t>Lot 3</a:t>
                      </a:r>
                    </a:p>
                  </a:txBody>
                  <a:tcPr anchor="ctr"/>
                </a:tc>
                <a:extLst>
                  <a:ext uri="{0D108BD9-81ED-4DB2-BD59-A6C34878D82A}">
                    <a16:rowId xmlns:a16="http://schemas.microsoft.com/office/drawing/2014/main" val="10000"/>
                  </a:ext>
                </a:extLst>
              </a:tr>
              <a:tr h="1296586">
                <a:tc>
                  <a:txBody>
                    <a:bodyPr/>
                    <a:lstStyle/>
                    <a:p>
                      <a:pPr algn="ctr"/>
                      <a:r>
                        <a:rPr lang="fr-FR" sz="2000" b="1" i="1" dirty="0">
                          <a:latin typeface="+mn-lt"/>
                          <a:ea typeface="Verdana" panose="020B0604030504040204" pitchFamily="34" charset="0"/>
                          <a:cs typeface="Times New Roman" panose="02020603050405020304" pitchFamily="18" charset="0"/>
                        </a:rPr>
                        <a:t>Extraits/Doses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b="1" i="1" baseline="0" dirty="0">
                          <a:latin typeface="+mn-lt"/>
                          <a:ea typeface="Verdana" panose="020B0604030504040204" pitchFamily="34" charset="0"/>
                          <a:cs typeface="Times New Roman" panose="02020603050405020304" pitchFamily="18" charset="0"/>
                        </a:rPr>
                        <a:t>Extrait 1:</a:t>
                      </a:r>
                      <a:endParaRPr lang="fr-FR" sz="2000" b="1" i="1" dirty="0">
                        <a:latin typeface="+mn-lt"/>
                        <a:ea typeface="Verdana" panose="020B060403050404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b="1" dirty="0">
                          <a:latin typeface="+mn-lt"/>
                          <a:ea typeface="Verdana" panose="020B0604030504040204" pitchFamily="34" charset="0"/>
                          <a:cs typeface="Verdana" panose="020B0604030504040204" pitchFamily="34" charset="0"/>
                        </a:rPr>
                        <a:t>5000mg/kg </a:t>
                      </a:r>
                      <a:r>
                        <a:rPr lang="fr-FR" sz="2000" b="1" kern="1200" dirty="0">
                          <a:solidFill>
                            <a:schemeClr val="tx1"/>
                          </a:solidFill>
                          <a:effectLst/>
                          <a:latin typeface="+mn-lt"/>
                          <a:ea typeface="Verdana" panose="020B0604030504040204" pitchFamily="34" charset="0"/>
                          <a:cs typeface="Times New Roman" panose="02020603050405020304" pitchFamily="18" charset="0"/>
                        </a:rPr>
                        <a:t>de poids corporel</a:t>
                      </a:r>
                      <a:endParaRPr lang="fr-FR" sz="2000" b="1" dirty="0">
                        <a:latin typeface="+mn-lt"/>
                        <a:ea typeface="Verdana" panose="020B0604030504040204" pitchFamily="34" charset="0"/>
                        <a:cs typeface="Times New Roman" panose="02020603050405020304" pitchFamily="18" charset="0"/>
                      </a:endParaRPr>
                    </a:p>
                    <a:p>
                      <a:pPr algn="ctr"/>
                      <a:endParaRPr lang="fr-FR" sz="2000" b="1" dirty="0">
                        <a:latin typeface="+mn-lt"/>
                        <a:ea typeface="Verdana" panose="020B0604030504040204" pitchFamily="34" charset="0"/>
                        <a:cs typeface="Times New Roman" panose="02020603050405020304" pitchFamily="18"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b="1" i="1" dirty="0">
                          <a:latin typeface="+mn-lt"/>
                          <a:ea typeface="Verdana" panose="020B0604030504040204" pitchFamily="34" charset="0"/>
                          <a:cs typeface="Times New Roman" panose="02020603050405020304" pitchFamily="18" charset="0"/>
                        </a:rPr>
                        <a:t>Extrait 2:</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b="1" dirty="0">
                          <a:latin typeface="+mn-lt"/>
                          <a:ea typeface="Verdana" panose="020B0604030504040204" pitchFamily="34" charset="0"/>
                          <a:cs typeface="Verdana" panose="020B0604030504040204" pitchFamily="34" charset="0"/>
                        </a:rPr>
                        <a:t>5000mg/kg</a:t>
                      </a:r>
                      <a:r>
                        <a:rPr lang="fr-FR" sz="2000" b="1" kern="1200" dirty="0">
                          <a:solidFill>
                            <a:schemeClr val="tx1"/>
                          </a:solidFill>
                          <a:effectLst/>
                          <a:latin typeface="+mn-lt"/>
                          <a:ea typeface="Verdana" panose="020B0604030504040204" pitchFamily="34" charset="0"/>
                          <a:cs typeface="Times New Roman" panose="02020603050405020304" pitchFamily="18" charset="0"/>
                        </a:rPr>
                        <a:t> de poids corporel</a:t>
                      </a:r>
                      <a:endParaRPr lang="fr-FR" sz="2000" b="1" dirty="0">
                        <a:latin typeface="+mn-lt"/>
                        <a:ea typeface="Verdana" panose="020B0604030504040204" pitchFamily="34" charset="0"/>
                        <a:cs typeface="Times New Roman" panose="02020603050405020304" pitchFamily="18" charset="0"/>
                      </a:endParaRPr>
                    </a:p>
                    <a:p>
                      <a:pPr algn="ctr"/>
                      <a:endParaRPr lang="fr-FR" sz="2000" b="1" dirty="0">
                        <a:latin typeface="+mn-lt"/>
                        <a:ea typeface="Verdana" panose="020B0604030504040204" pitchFamily="34" charset="0"/>
                        <a:cs typeface="Times New Roman" panose="02020603050405020304" pitchFamily="18"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b="1" dirty="0">
                          <a:latin typeface="+mn-lt"/>
                          <a:ea typeface="Verdana" panose="020B0604030504040204" pitchFamily="34" charset="0"/>
                          <a:cs typeface="Times New Roman" panose="02020603050405020304" pitchFamily="18" charset="0"/>
                        </a:rPr>
                        <a:t>Eau</a:t>
                      </a:r>
                      <a:r>
                        <a:rPr lang="fr-FR" sz="2000" b="1" baseline="0" dirty="0">
                          <a:latin typeface="+mn-lt"/>
                          <a:ea typeface="Verdana" panose="020B0604030504040204" pitchFamily="34" charset="0"/>
                          <a:cs typeface="Times New Roman" panose="02020603050405020304" pitchFamily="18" charset="0"/>
                        </a:rPr>
                        <a:t> physiologique(NaCl 09 %)</a:t>
                      </a:r>
                      <a:endParaRPr lang="fr-FR" sz="2000" b="1" dirty="0">
                        <a:latin typeface="+mn-lt"/>
                        <a:ea typeface="Verdana" panose="020B0604030504040204" pitchFamily="34" charset="0"/>
                        <a:cs typeface="Times New Roman" panose="02020603050405020304" pitchFamily="18" charset="0"/>
                      </a:endParaRPr>
                    </a:p>
                    <a:p>
                      <a:pPr algn="ctr"/>
                      <a:endParaRPr lang="fr-FR" sz="2000" b="1" dirty="0">
                        <a:latin typeface="+mn-lt"/>
                        <a:ea typeface="Verdana" panose="020B0604030504040204" pitchFamily="34"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
        <p:nvSpPr>
          <p:cNvPr id="8" name="Rectangle 7"/>
          <p:cNvSpPr/>
          <p:nvPr/>
        </p:nvSpPr>
        <p:spPr>
          <a:xfrm>
            <a:off x="692172" y="1736688"/>
            <a:ext cx="11001375" cy="1446550"/>
          </a:xfrm>
          <a:prstGeom prst="rect">
            <a:avLst/>
          </a:prstGeom>
        </p:spPr>
        <p:txBody>
          <a:bodyPr wrap="square">
            <a:spAutoFit/>
          </a:bodyPr>
          <a:lstStyle/>
          <a:p>
            <a:pPr marL="457200" indent="-457200">
              <a:buFont typeface="Wingdings" panose="05000000000000000000" pitchFamily="2" charset="2"/>
              <a:buChar char="q"/>
            </a:pPr>
            <a:r>
              <a:rPr lang="fr-FR" sz="2200" b="1" dirty="0">
                <a:latin typeface="Arial" panose="020B0604020202020204" pitchFamily="34" charset="0"/>
                <a:cs typeface="Arial" panose="020B0604020202020204" pitchFamily="34" charset="0"/>
              </a:rPr>
              <a:t>Recommandations de la ligne directrice 423 de l’OCDE (2001). </a:t>
            </a:r>
          </a:p>
          <a:p>
            <a:pPr marL="457200" indent="-457200">
              <a:buFont typeface="Wingdings" panose="05000000000000000000" pitchFamily="2" charset="2"/>
              <a:buChar char="q"/>
            </a:pPr>
            <a:r>
              <a:rPr lang="fr-FR" sz="2200" b="1" dirty="0">
                <a:latin typeface="Arial" panose="020B0604020202020204" pitchFamily="34" charset="0"/>
                <a:cs typeface="Arial" panose="020B0604020202020204" pitchFamily="34" charset="0"/>
              </a:rPr>
              <a:t>3 lots de trois rats ont été utilisés. 06</a:t>
            </a:r>
            <a:r>
              <a:rPr lang="fr-FR" sz="2200" b="1" dirty="0">
                <a:latin typeface="Arial" panose="020B0604020202020204" pitchFamily="34" charset="0"/>
                <a:ea typeface="Times New Roman" panose="02020603050405020304" pitchFamily="18" charset="0"/>
                <a:cs typeface="Arial" panose="020B0604020202020204" pitchFamily="34" charset="0"/>
              </a:rPr>
              <a:t> animaux (3 femelles et 3 mâles) par lot.</a:t>
            </a:r>
          </a:p>
          <a:p>
            <a:pPr marL="457200" indent="-457200">
              <a:buFont typeface="Wingdings" panose="05000000000000000000" pitchFamily="2" charset="2"/>
              <a:buChar char="q"/>
            </a:pPr>
            <a:r>
              <a:rPr lang="fr-FR" sz="2200" b="1" dirty="0">
                <a:latin typeface="Arial" panose="020B0604020202020204" pitchFamily="34" charset="0"/>
                <a:ea typeface="Times New Roman" panose="02020603050405020304" pitchFamily="18" charset="0"/>
                <a:cs typeface="Arial" panose="020B0604020202020204" pitchFamily="34" charset="0"/>
              </a:rPr>
              <a:t>Les extraits ont été administrés en une dose  unique par voie orale</a:t>
            </a:r>
          </a:p>
          <a:p>
            <a:pPr marL="457200" indent="-457200">
              <a:buFont typeface="Wingdings" panose="05000000000000000000" pitchFamily="2" charset="2"/>
              <a:buChar char="q"/>
            </a:pPr>
            <a:endParaRPr lang="fr-FR" sz="2200" b="1" dirty="0">
              <a:latin typeface="Arial" panose="020B0604020202020204" pitchFamily="34" charset="0"/>
              <a:cs typeface="Arial" panose="020B0604020202020204" pitchFamily="34" charset="0"/>
            </a:endParaRPr>
          </a:p>
        </p:txBody>
      </p:sp>
      <p:graphicFrame>
        <p:nvGraphicFramePr>
          <p:cNvPr id="9" name="Tableau 8"/>
          <p:cNvGraphicFramePr>
            <a:graphicFrameLocks noGrp="1"/>
          </p:cNvGraphicFramePr>
          <p:nvPr>
            <p:extLst>
              <p:ext uri="{D42A27DB-BD31-4B8C-83A1-F6EECF244321}">
                <p14:modId xmlns:p14="http://schemas.microsoft.com/office/powerpoint/2010/main" val="358361793"/>
              </p:ext>
            </p:extLst>
          </p:nvPr>
        </p:nvGraphicFramePr>
        <p:xfrm>
          <a:off x="1439526" y="3070303"/>
          <a:ext cx="9079346" cy="1699491"/>
        </p:xfrm>
        <a:graphic>
          <a:graphicData uri="http://schemas.openxmlformats.org/drawingml/2006/table">
            <a:tbl>
              <a:tblPr/>
              <a:tblGrid>
                <a:gridCol w="2355273">
                  <a:extLst>
                    <a:ext uri="{9D8B030D-6E8A-4147-A177-3AD203B41FA5}">
                      <a16:colId xmlns:a16="http://schemas.microsoft.com/office/drawing/2014/main" val="20000"/>
                    </a:ext>
                  </a:extLst>
                </a:gridCol>
                <a:gridCol w="2660073">
                  <a:extLst>
                    <a:ext uri="{9D8B030D-6E8A-4147-A177-3AD203B41FA5}">
                      <a16:colId xmlns:a16="http://schemas.microsoft.com/office/drawing/2014/main" val="20001"/>
                    </a:ext>
                  </a:extLst>
                </a:gridCol>
                <a:gridCol w="2198254">
                  <a:extLst>
                    <a:ext uri="{9D8B030D-6E8A-4147-A177-3AD203B41FA5}">
                      <a16:colId xmlns:a16="http://schemas.microsoft.com/office/drawing/2014/main" val="20002"/>
                    </a:ext>
                  </a:extLst>
                </a:gridCol>
                <a:gridCol w="1865746">
                  <a:extLst>
                    <a:ext uri="{9D8B030D-6E8A-4147-A177-3AD203B41FA5}">
                      <a16:colId xmlns:a16="http://schemas.microsoft.com/office/drawing/2014/main" val="20003"/>
                    </a:ext>
                  </a:extLst>
                </a:gridCol>
              </a:tblGrid>
              <a:tr h="415637">
                <a:tc>
                  <a:txBody>
                    <a:bodyPr/>
                    <a:lstStyle/>
                    <a:p>
                      <a:endParaRPr lang="fr-FR" dirty="0"/>
                    </a:p>
                  </a:txBody>
                  <a:tcPr>
                    <a:lnL w="38100" cmpd="sng">
                      <a:solidFill>
                        <a:schemeClr val="tx1"/>
                      </a:solidFill>
                      <a:prstDash val="solid"/>
                    </a:lnL>
                    <a:lnR w="38100" cap="flat" cmpd="sng" algn="ctr">
                      <a:solidFill>
                        <a:schemeClr val="tx1"/>
                      </a:solidFill>
                      <a:prstDash val="solid"/>
                      <a:round/>
                      <a:headEnd type="none" w="med" len="med"/>
                      <a:tailEnd type="none" w="med" len="med"/>
                    </a:lnR>
                    <a:lnT w="38100" cmpd="sng">
                      <a:solidFill>
                        <a:schemeClr val="tx1"/>
                      </a:solidFill>
                      <a:prstDash val="solid"/>
                    </a:lnT>
                    <a:lnB w="38100" cap="flat" cmpd="sng" algn="ctr">
                      <a:solidFill>
                        <a:schemeClr val="tx1"/>
                      </a:solidFill>
                      <a:prstDash val="solid"/>
                      <a:round/>
                      <a:headEnd type="none" w="med" len="med"/>
                      <a:tailEnd type="none" w="med" len="med"/>
                    </a:lnB>
                  </a:tcPr>
                </a:tc>
                <a:tc>
                  <a:txBody>
                    <a:bodyPr/>
                    <a:lstStyle/>
                    <a:p>
                      <a:endParaRPr lang="fr-FR"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fr-FR"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fr-FR" dirty="0"/>
                    </a:p>
                  </a:txBody>
                  <a:tcPr>
                    <a:lnL w="38100" cap="flat" cmpd="sng" algn="ctr">
                      <a:solidFill>
                        <a:schemeClr val="tx1"/>
                      </a:solidFill>
                      <a:prstDash val="solid"/>
                      <a:round/>
                      <a:headEnd type="none" w="med" len="med"/>
                      <a:tailEnd type="none" w="med" len="med"/>
                    </a:lnL>
                    <a:lnR w="38100" cmpd="sng">
                      <a:solidFill>
                        <a:schemeClr val="tx1"/>
                      </a:solidFill>
                      <a:prstDash val="soli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83854">
                <a:tc>
                  <a:txBody>
                    <a:bodyPr/>
                    <a:lstStyle/>
                    <a:p>
                      <a:endParaRPr lang="fr-FR"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mpd="sng">
                      <a:solidFill>
                        <a:schemeClr val="tx1"/>
                      </a:solidFill>
                      <a:prstDash val="solid"/>
                    </a:lnB>
                  </a:tcPr>
                </a:tc>
                <a:tc>
                  <a:txBody>
                    <a:bodyPr/>
                    <a:lstStyle/>
                    <a:p>
                      <a:endParaRPr lang="fr-FR"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fr-FR"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fr-FR"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Espace réservé du numéro de diapositive 6"/>
          <p:cNvSpPr>
            <a:spLocks noGrp="1"/>
          </p:cNvSpPr>
          <p:nvPr>
            <p:ph type="sldNum" sz="quarter" idx="12"/>
          </p:nvPr>
        </p:nvSpPr>
        <p:spPr/>
        <p:txBody>
          <a:bodyPr/>
          <a:lstStyle/>
          <a:p>
            <a:fld id="{D57F1E4F-1CFF-5643-939E-217C01CDF565}" type="slidenum">
              <a:rPr lang="en-US" sz="2200" smtClean="0">
                <a:solidFill>
                  <a:srgbClr val="0070C0"/>
                </a:solidFill>
                <a:latin typeface="Arial" panose="020B0604020202020204" pitchFamily="34" charset="0"/>
                <a:cs typeface="Arial" panose="020B0604020202020204" pitchFamily="34" charset="0"/>
              </a:rPr>
              <a:pPr/>
              <a:t>12</a:t>
            </a:fld>
            <a:endParaRPr lang="en-US" sz="2200" dirty="0">
              <a:solidFill>
                <a:srgbClr val="0070C0"/>
              </a:solidFill>
              <a:latin typeface="Arial" panose="020B0604020202020204" pitchFamily="34" charset="0"/>
              <a:cs typeface="Arial" panose="020B0604020202020204" pitchFamily="34" charset="0"/>
            </a:endParaRPr>
          </a:p>
        </p:txBody>
      </p:sp>
      <p:grpSp>
        <p:nvGrpSpPr>
          <p:cNvPr id="10" name="Groupe 9"/>
          <p:cNvGrpSpPr/>
          <p:nvPr/>
        </p:nvGrpSpPr>
        <p:grpSpPr>
          <a:xfrm>
            <a:off x="887897" y="99108"/>
            <a:ext cx="9794260" cy="838532"/>
            <a:chOff x="0" y="272"/>
            <a:chExt cx="7792631" cy="645785"/>
          </a:xfrm>
        </p:grpSpPr>
        <p:sp>
          <p:nvSpPr>
            <p:cNvPr id="11" name="Rectangle à coins arrondis 10"/>
            <p:cNvSpPr/>
            <p:nvPr/>
          </p:nvSpPr>
          <p:spPr>
            <a:xfrm>
              <a:off x="0" y="272"/>
              <a:ext cx="7792631" cy="6457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sz="2200">
                <a:latin typeface="Arial" panose="020B0604020202020204" pitchFamily="34" charset="0"/>
                <a:cs typeface="Arial" panose="020B0604020202020204" pitchFamily="34" charset="0"/>
              </a:endParaRPr>
            </a:p>
          </p:txBody>
        </p:sp>
        <p:sp>
          <p:nvSpPr>
            <p:cNvPr id="12" name="ZoneTexte 11"/>
            <p:cNvSpPr txBox="1"/>
            <p:nvPr/>
          </p:nvSpPr>
          <p:spPr>
            <a:xfrm>
              <a:off x="31525" y="31797"/>
              <a:ext cx="7729581" cy="5827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fr-FR" sz="4800" b="1" dirty="0">
                  <a:solidFill>
                    <a:schemeClr val="bg1"/>
                  </a:solidFill>
                  <a:latin typeface="Arial" panose="020B0604020202020204" pitchFamily="34" charset="0"/>
                  <a:cs typeface="Arial" panose="020B0604020202020204" pitchFamily="34" charset="0"/>
                </a:rPr>
                <a:t>MATÉRIEL ET MÉTHODES</a:t>
              </a:r>
              <a:r>
                <a:rPr lang="fr-FR" sz="2200" b="1" dirty="0">
                  <a:solidFill>
                    <a:schemeClr val="bg1"/>
                  </a:solidFill>
                  <a:latin typeface="Arial" panose="020B0604020202020204" pitchFamily="34" charset="0"/>
                  <a:cs typeface="Arial" panose="020B0604020202020204" pitchFamily="34" charset="0"/>
                </a:rPr>
                <a:t> </a:t>
              </a:r>
              <a:r>
                <a:rPr lang="fr-FR" sz="4800" b="1" dirty="0">
                  <a:solidFill>
                    <a:schemeClr val="bg1"/>
                  </a:solidFill>
                  <a:latin typeface="Arial" panose="020B0604020202020204" pitchFamily="34" charset="0"/>
                  <a:cs typeface="Arial" panose="020B0604020202020204" pitchFamily="34" charset="0"/>
                </a:rPr>
                <a:t>(3/7</a:t>
              </a:r>
              <a:r>
                <a:rPr lang="fr-FR" sz="4800" b="1" kern="1200" dirty="0">
                  <a:solidFill>
                    <a:schemeClr val="bg1"/>
                  </a:solidFill>
                  <a:latin typeface="Arial" panose="020B0604020202020204" pitchFamily="34" charset="0"/>
                  <a:cs typeface="Arial" panose="020B0604020202020204" pitchFamily="34" charset="0"/>
                </a:rPr>
                <a:t>)</a:t>
              </a:r>
              <a:endParaRPr lang="fr-FR" sz="4800" kern="1200" dirty="0">
                <a:solidFill>
                  <a:schemeClr val="bg1"/>
                </a:solidFill>
                <a:latin typeface="Arial" panose="020B0604020202020204" pitchFamily="34" charset="0"/>
                <a:cs typeface="Arial" panose="020B0604020202020204" pitchFamily="34" charset="0"/>
              </a:endParaRPr>
            </a:p>
          </p:txBody>
        </p:sp>
      </p:grpSp>
      <p:sp>
        <p:nvSpPr>
          <p:cNvPr id="3" name="ZoneTexte 2">
            <a:extLst>
              <a:ext uri="{FF2B5EF4-FFF2-40B4-BE49-F238E27FC236}">
                <a16:creationId xmlns:a16="http://schemas.microsoft.com/office/drawing/2014/main" id="{F17ED4B9-4067-A472-9F89-32E6DDA1D58A}"/>
              </a:ext>
            </a:extLst>
          </p:cNvPr>
          <p:cNvSpPr txBox="1"/>
          <p:nvPr/>
        </p:nvSpPr>
        <p:spPr>
          <a:xfrm>
            <a:off x="2558143" y="5159828"/>
            <a:ext cx="7674073" cy="430887"/>
          </a:xfrm>
          <a:prstGeom prst="rect">
            <a:avLst/>
          </a:prstGeom>
          <a:noFill/>
        </p:spPr>
        <p:txBody>
          <a:bodyPr wrap="square" rtlCol="0">
            <a:spAutoFit/>
          </a:bodyPr>
          <a:lstStyle/>
          <a:p>
            <a:pPr algn="ctr"/>
            <a:r>
              <a:rPr lang="fr-FR" sz="2200" b="1" dirty="0">
                <a:latin typeface="Arial Narrow" panose="020B0606020202030204" pitchFamily="34" charset="0"/>
              </a:rPr>
              <a:t>Extrait 1: EHER		                  Extrait 1: EHEF	</a:t>
            </a:r>
            <a:r>
              <a:rPr lang="fr-FR" dirty="0"/>
              <a:t>		</a:t>
            </a:r>
          </a:p>
        </p:txBody>
      </p:sp>
    </p:spTree>
    <p:extLst>
      <p:ext uri="{BB962C8B-B14F-4D97-AF65-F5344CB8AC3E}">
        <p14:creationId xmlns:p14="http://schemas.microsoft.com/office/powerpoint/2010/main" val="4190828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53502" y="1094610"/>
            <a:ext cx="8078714" cy="769441"/>
          </a:xfrm>
          <a:prstGeom prst="rect">
            <a:avLst/>
          </a:prstGeom>
          <a:noFill/>
        </p:spPr>
        <p:txBody>
          <a:bodyPr wrap="square" rtlCol="0">
            <a:spAutoFit/>
          </a:bodyPr>
          <a:lstStyle/>
          <a:p>
            <a:pPr algn="ctr"/>
            <a:r>
              <a:rPr lang="fr-FR" sz="2200" b="1" dirty="0">
                <a:solidFill>
                  <a:srgbClr val="FF0000"/>
                </a:solidFill>
                <a:effectLst>
                  <a:glow>
                    <a:srgbClr val="000000"/>
                  </a:glow>
                  <a:outerShdw sx="0" sy="0">
                    <a:srgbClr val="000000"/>
                  </a:outerShdw>
                  <a:reflection stA="0" endPos="0" fadeDir="0" sx="0" sy="0"/>
                </a:effectLst>
                <a:latin typeface="Arial" panose="020B0604020202020204" pitchFamily="34" charset="0"/>
                <a:cs typeface="Arial" panose="020B0604020202020204" pitchFamily="34" charset="0"/>
              </a:rPr>
              <a:t>Evaluation de la toxicité : Toxicité Subaiguë</a:t>
            </a:r>
          </a:p>
          <a:p>
            <a:r>
              <a:rPr lang="fr-FR" sz="2200" b="1" dirty="0">
                <a:latin typeface="Arial" panose="020B0604020202020204" pitchFamily="34" charset="0"/>
                <a:cs typeface="Arial" panose="020B0604020202020204" pitchFamily="34" charset="0"/>
              </a:rPr>
              <a:t> </a:t>
            </a:r>
          </a:p>
        </p:txBody>
      </p:sp>
      <p:sp>
        <p:nvSpPr>
          <p:cNvPr id="8" name="Rectangle 7"/>
          <p:cNvSpPr/>
          <p:nvPr/>
        </p:nvSpPr>
        <p:spPr>
          <a:xfrm>
            <a:off x="1380715" y="1735942"/>
            <a:ext cx="9624290" cy="769441"/>
          </a:xfrm>
          <a:prstGeom prst="rect">
            <a:avLst/>
          </a:prstGeom>
        </p:spPr>
        <p:txBody>
          <a:bodyPr wrap="square">
            <a:spAutoFit/>
          </a:bodyPr>
          <a:lstStyle/>
          <a:p>
            <a:pPr marL="457200" indent="-457200">
              <a:buFont typeface="Wingdings" panose="05000000000000000000" pitchFamily="2" charset="2"/>
              <a:buChar char="q"/>
            </a:pPr>
            <a:r>
              <a:rPr lang="fr-FR" sz="2200" b="1" dirty="0">
                <a:latin typeface="Arial" panose="020B0604020202020204" pitchFamily="34" charset="0"/>
                <a:cs typeface="Arial" panose="020B0604020202020204" pitchFamily="34" charset="0"/>
              </a:rPr>
              <a:t>Recommandations de la ligne directrice 407 de l’OCDE (OCED,2008). </a:t>
            </a:r>
          </a:p>
        </p:txBody>
      </p:sp>
      <p:sp>
        <p:nvSpPr>
          <p:cNvPr id="7" name="Espace réservé du numéro de diapositive 6"/>
          <p:cNvSpPr>
            <a:spLocks noGrp="1"/>
          </p:cNvSpPr>
          <p:nvPr>
            <p:ph type="sldNum" sz="quarter" idx="12"/>
          </p:nvPr>
        </p:nvSpPr>
        <p:spPr/>
        <p:txBody>
          <a:bodyPr/>
          <a:lstStyle/>
          <a:p>
            <a:fld id="{D57F1E4F-1CFF-5643-939E-217C01CDF565}" type="slidenum">
              <a:rPr lang="en-US" sz="2200" smtClean="0">
                <a:solidFill>
                  <a:srgbClr val="0070C0"/>
                </a:solidFill>
                <a:latin typeface="Arial" panose="020B0604020202020204" pitchFamily="34" charset="0"/>
                <a:cs typeface="Arial" panose="020B0604020202020204" pitchFamily="34" charset="0"/>
              </a:rPr>
              <a:pPr/>
              <a:t>13</a:t>
            </a:fld>
            <a:endParaRPr lang="en-US" sz="2200" dirty="0">
              <a:solidFill>
                <a:srgbClr val="0070C0"/>
              </a:solidFill>
              <a:latin typeface="Arial" panose="020B0604020202020204" pitchFamily="34" charset="0"/>
              <a:cs typeface="Arial" panose="020B0604020202020204" pitchFamily="34" charset="0"/>
            </a:endParaRPr>
          </a:p>
        </p:txBody>
      </p:sp>
      <p:grpSp>
        <p:nvGrpSpPr>
          <p:cNvPr id="10" name="Groupe 9"/>
          <p:cNvGrpSpPr/>
          <p:nvPr/>
        </p:nvGrpSpPr>
        <p:grpSpPr>
          <a:xfrm>
            <a:off x="1060174" y="99108"/>
            <a:ext cx="9944831" cy="995502"/>
            <a:chOff x="0" y="272"/>
            <a:chExt cx="7792631" cy="645785"/>
          </a:xfrm>
        </p:grpSpPr>
        <p:sp>
          <p:nvSpPr>
            <p:cNvPr id="11" name="Rectangle à coins arrondis 10"/>
            <p:cNvSpPr/>
            <p:nvPr/>
          </p:nvSpPr>
          <p:spPr>
            <a:xfrm>
              <a:off x="0" y="272"/>
              <a:ext cx="7792631" cy="6457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sz="2200">
                <a:latin typeface="Arial" panose="020B0604020202020204" pitchFamily="34" charset="0"/>
                <a:cs typeface="Arial" panose="020B0604020202020204" pitchFamily="34" charset="0"/>
              </a:endParaRPr>
            </a:p>
          </p:txBody>
        </p:sp>
        <p:sp>
          <p:nvSpPr>
            <p:cNvPr id="12" name="ZoneTexte 11"/>
            <p:cNvSpPr txBox="1"/>
            <p:nvPr/>
          </p:nvSpPr>
          <p:spPr>
            <a:xfrm>
              <a:off x="31525" y="31797"/>
              <a:ext cx="7729581" cy="5827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fr-FR" sz="4800" b="1" dirty="0">
                  <a:solidFill>
                    <a:schemeClr val="bg1"/>
                  </a:solidFill>
                  <a:latin typeface="Arial" panose="020B0604020202020204" pitchFamily="34" charset="0"/>
                  <a:cs typeface="Arial" panose="020B0604020202020204" pitchFamily="34" charset="0"/>
                </a:rPr>
                <a:t>MATÉRIEL ET MÉTHODES (4/7</a:t>
              </a:r>
              <a:r>
                <a:rPr lang="fr-FR" sz="2200" b="1" kern="1200" dirty="0">
                  <a:solidFill>
                    <a:schemeClr val="bg1"/>
                  </a:solidFill>
                  <a:latin typeface="Arial" panose="020B0604020202020204" pitchFamily="34" charset="0"/>
                  <a:cs typeface="Arial" panose="020B0604020202020204" pitchFamily="34" charset="0"/>
                </a:rPr>
                <a:t>)</a:t>
              </a:r>
              <a:endParaRPr lang="fr-FR" sz="2200" kern="1200" dirty="0">
                <a:solidFill>
                  <a:schemeClr val="bg1"/>
                </a:solidFill>
                <a:latin typeface="Arial" panose="020B0604020202020204" pitchFamily="34" charset="0"/>
                <a:cs typeface="Arial" panose="020B0604020202020204" pitchFamily="34" charset="0"/>
              </a:endParaRPr>
            </a:p>
          </p:txBody>
        </p:sp>
      </p:grpSp>
      <p:graphicFrame>
        <p:nvGraphicFramePr>
          <p:cNvPr id="5" name="Tableau 4"/>
          <p:cNvGraphicFramePr>
            <a:graphicFrameLocks noGrp="1"/>
          </p:cNvGraphicFramePr>
          <p:nvPr>
            <p:extLst>
              <p:ext uri="{D42A27DB-BD31-4B8C-83A1-F6EECF244321}">
                <p14:modId xmlns:p14="http://schemas.microsoft.com/office/powerpoint/2010/main" val="3278979371"/>
              </p:ext>
            </p:extLst>
          </p:nvPr>
        </p:nvGraphicFramePr>
        <p:xfrm>
          <a:off x="1194130" y="2926028"/>
          <a:ext cx="9442201" cy="1645920"/>
        </p:xfrm>
        <a:graphic>
          <a:graphicData uri="http://schemas.openxmlformats.org/drawingml/2006/table">
            <a:tbl>
              <a:tblPr firstRow="1" bandRow="1">
                <a:tableStyleId>{5C22544A-7EE6-4342-B048-85BDC9FD1C3A}</a:tableStyleId>
              </a:tblPr>
              <a:tblGrid>
                <a:gridCol w="2360550">
                  <a:extLst>
                    <a:ext uri="{9D8B030D-6E8A-4147-A177-3AD203B41FA5}">
                      <a16:colId xmlns:a16="http://schemas.microsoft.com/office/drawing/2014/main" val="2874033048"/>
                    </a:ext>
                  </a:extLst>
                </a:gridCol>
                <a:gridCol w="2417507">
                  <a:extLst>
                    <a:ext uri="{9D8B030D-6E8A-4147-A177-3AD203B41FA5}">
                      <a16:colId xmlns:a16="http://schemas.microsoft.com/office/drawing/2014/main" val="3497838942"/>
                    </a:ext>
                  </a:extLst>
                </a:gridCol>
                <a:gridCol w="2634341">
                  <a:extLst>
                    <a:ext uri="{9D8B030D-6E8A-4147-A177-3AD203B41FA5}">
                      <a16:colId xmlns:a16="http://schemas.microsoft.com/office/drawing/2014/main" val="2313135577"/>
                    </a:ext>
                  </a:extLst>
                </a:gridCol>
                <a:gridCol w="2029803">
                  <a:extLst>
                    <a:ext uri="{9D8B030D-6E8A-4147-A177-3AD203B41FA5}">
                      <a16:colId xmlns:a16="http://schemas.microsoft.com/office/drawing/2014/main" val="1697728311"/>
                    </a:ext>
                  </a:extLst>
                </a:gridCol>
              </a:tblGrid>
              <a:tr h="370840">
                <a:tc>
                  <a:txBody>
                    <a:bodyPr/>
                    <a:lstStyle/>
                    <a:p>
                      <a:endParaRPr lang="fr-FR" sz="2400" b="1" dirty="0"/>
                    </a:p>
                  </a:txBody>
                  <a:tcPr/>
                </a:tc>
                <a:tc>
                  <a:txBody>
                    <a:bodyPr/>
                    <a:lstStyle/>
                    <a:p>
                      <a:r>
                        <a:rPr lang="fr-FR" sz="2400" b="1" dirty="0"/>
                        <a:t>Lot 1</a:t>
                      </a:r>
                    </a:p>
                  </a:txBody>
                  <a:tcPr/>
                </a:tc>
                <a:tc>
                  <a:txBody>
                    <a:bodyPr/>
                    <a:lstStyle/>
                    <a:p>
                      <a:r>
                        <a:rPr lang="fr-FR" sz="2400" b="1" dirty="0"/>
                        <a:t>Lot 2</a:t>
                      </a:r>
                    </a:p>
                  </a:txBody>
                  <a:tcPr/>
                </a:tc>
                <a:tc>
                  <a:txBody>
                    <a:bodyPr/>
                    <a:lstStyle/>
                    <a:p>
                      <a:r>
                        <a:rPr lang="fr-FR" sz="2400" b="1" dirty="0"/>
                        <a:t>Lot 3</a:t>
                      </a:r>
                    </a:p>
                  </a:txBody>
                  <a:tcPr/>
                </a:tc>
                <a:extLst>
                  <a:ext uri="{0D108BD9-81ED-4DB2-BD59-A6C34878D82A}">
                    <a16:rowId xmlns:a16="http://schemas.microsoft.com/office/drawing/2014/main" val="3271411471"/>
                  </a:ext>
                </a:extLst>
              </a:tr>
              <a:tr h="370840">
                <a:tc>
                  <a:txBody>
                    <a:bodyPr/>
                    <a:lstStyle/>
                    <a:p>
                      <a:r>
                        <a:rPr lang="fr-FR" sz="2400" b="1" dirty="0"/>
                        <a:t>Extraits/Doses</a:t>
                      </a:r>
                    </a:p>
                  </a:txBody>
                  <a:tcPr/>
                </a:tc>
                <a:tc>
                  <a:txBody>
                    <a:bodyPr/>
                    <a:lstStyle/>
                    <a:p>
                      <a:r>
                        <a:rPr lang="fr-FR" sz="2400" b="1" dirty="0"/>
                        <a:t>EHER 1000</a:t>
                      </a:r>
                      <a:r>
                        <a:rPr lang="fr-FR" sz="2400" b="1" baseline="0" dirty="0"/>
                        <a:t> mg/Kg de poids corporel</a:t>
                      </a:r>
                      <a:endParaRPr lang="fr-FR"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1" dirty="0"/>
                        <a:t>EHEF 1000</a:t>
                      </a:r>
                      <a:r>
                        <a:rPr lang="fr-FR" sz="2400" b="1" baseline="0" dirty="0"/>
                        <a:t> mg/Kg de poids corporel</a:t>
                      </a:r>
                      <a:endParaRPr lang="fr-FR" sz="2400" b="1" dirty="0"/>
                    </a:p>
                    <a:p>
                      <a:endParaRPr lang="fr-FR" sz="2400" b="1" dirty="0"/>
                    </a:p>
                  </a:txBody>
                  <a:tcPr/>
                </a:tc>
                <a:tc>
                  <a:txBody>
                    <a:bodyPr/>
                    <a:lstStyle/>
                    <a:p>
                      <a:r>
                        <a:rPr lang="fr-FR" sz="2400" b="1" dirty="0"/>
                        <a:t>Eau Physiologique(NaCl 09</a:t>
                      </a:r>
                      <a:r>
                        <a:rPr lang="fr-FR" sz="2400" b="1" baseline="0" dirty="0"/>
                        <a:t> %)</a:t>
                      </a:r>
                      <a:endParaRPr lang="fr-FR" sz="2400" b="1" dirty="0"/>
                    </a:p>
                  </a:txBody>
                  <a:tcPr/>
                </a:tc>
                <a:extLst>
                  <a:ext uri="{0D108BD9-81ED-4DB2-BD59-A6C34878D82A}">
                    <a16:rowId xmlns:a16="http://schemas.microsoft.com/office/drawing/2014/main" val="790655544"/>
                  </a:ext>
                </a:extLst>
              </a:tr>
            </a:tbl>
          </a:graphicData>
        </a:graphic>
      </p:graphicFrame>
      <p:sp>
        <p:nvSpPr>
          <p:cNvPr id="13" name="Rectangle 12"/>
          <p:cNvSpPr/>
          <p:nvPr/>
        </p:nvSpPr>
        <p:spPr>
          <a:xfrm>
            <a:off x="588060" y="5213280"/>
            <a:ext cx="11209599" cy="1045223"/>
          </a:xfrm>
          <a:prstGeom prst="rect">
            <a:avLst/>
          </a:prstGeom>
        </p:spPr>
        <p:txBody>
          <a:bodyPr wrap="square">
            <a:spAutoFit/>
          </a:bodyPr>
          <a:lstStyle/>
          <a:p>
            <a:pPr algn="just">
              <a:lnSpc>
                <a:spcPct val="150000"/>
              </a:lnSpc>
            </a:pPr>
            <a:r>
              <a:rPr lang="fr-FR" sz="2200" b="1" dirty="0">
                <a:latin typeface="Arial" panose="020B0604020202020204" pitchFamily="34" charset="0"/>
                <a:ea typeface="Times New Roman" panose="02020603050405020304" pitchFamily="18" charset="0"/>
                <a:cs typeface="Arial" panose="020B0604020202020204" pitchFamily="34" charset="0"/>
              </a:rPr>
              <a:t>Les extraits ont été administrés quotidiennement par voie orale pendant une période de 28 jours.</a:t>
            </a:r>
          </a:p>
        </p:txBody>
      </p:sp>
    </p:spTree>
    <p:extLst>
      <p:ext uri="{BB962C8B-B14F-4D97-AF65-F5344CB8AC3E}">
        <p14:creationId xmlns:p14="http://schemas.microsoft.com/office/powerpoint/2010/main" val="3327290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50351" y="1299285"/>
            <a:ext cx="8078714" cy="769441"/>
          </a:xfrm>
          <a:prstGeom prst="rect">
            <a:avLst/>
          </a:prstGeom>
          <a:noFill/>
        </p:spPr>
        <p:txBody>
          <a:bodyPr wrap="square" rtlCol="0">
            <a:spAutoFit/>
          </a:bodyPr>
          <a:lstStyle/>
          <a:p>
            <a:pPr algn="ctr"/>
            <a:r>
              <a:rPr lang="fr-FR" sz="2200" b="1" dirty="0">
                <a:solidFill>
                  <a:srgbClr val="FF0000"/>
                </a:solidFill>
                <a:effectLst>
                  <a:glow>
                    <a:srgbClr val="000000"/>
                  </a:glow>
                  <a:outerShdw sx="0" sy="0">
                    <a:srgbClr val="000000"/>
                  </a:outerShdw>
                  <a:reflection stA="0" endPos="0" fadeDir="0" sx="0" sy="0"/>
                </a:effectLst>
                <a:latin typeface="Arial" panose="020B0604020202020204" pitchFamily="34" charset="0"/>
                <a:cs typeface="Arial" panose="020B0604020202020204" pitchFamily="34" charset="0"/>
              </a:rPr>
              <a:t>Evaluation de la toxicité : Toxicité Subaiguë</a:t>
            </a:r>
          </a:p>
          <a:p>
            <a:r>
              <a:rPr lang="fr-FR" sz="2200" b="1" dirty="0">
                <a:latin typeface="Arial" panose="020B0604020202020204" pitchFamily="34" charset="0"/>
                <a:cs typeface="Arial" panose="020B0604020202020204" pitchFamily="34" charset="0"/>
              </a:rPr>
              <a:t> </a:t>
            </a:r>
          </a:p>
        </p:txBody>
      </p:sp>
      <p:sp>
        <p:nvSpPr>
          <p:cNvPr id="8" name="Rectangle 7"/>
          <p:cNvSpPr/>
          <p:nvPr/>
        </p:nvSpPr>
        <p:spPr>
          <a:xfrm>
            <a:off x="584468" y="2677845"/>
            <a:ext cx="11023061" cy="2773901"/>
          </a:xfrm>
          <a:prstGeom prst="rect">
            <a:avLst/>
          </a:prstGeom>
        </p:spPr>
        <p:txBody>
          <a:bodyPr wrap="square">
            <a:spAutoFit/>
          </a:bodyPr>
          <a:lstStyle/>
          <a:p>
            <a:pPr marL="457200" indent="-457200" algn="just">
              <a:lnSpc>
                <a:spcPct val="150000"/>
              </a:lnSpc>
              <a:spcAft>
                <a:spcPts val="800"/>
              </a:spcAft>
              <a:buFont typeface="Wingdings" panose="05000000000000000000" pitchFamily="2" charset="2"/>
              <a:buChar char="q"/>
            </a:pPr>
            <a:r>
              <a:rPr lang="fr-FR" sz="2200" b="1" dirty="0">
                <a:latin typeface="Arial" panose="020B0604020202020204" pitchFamily="34" charset="0"/>
                <a:ea typeface="Times New Roman" panose="02020603050405020304" pitchFamily="18" charset="0"/>
                <a:cs typeface="Arial" panose="020B0604020202020204" pitchFamily="34" charset="0"/>
              </a:rPr>
              <a:t>1lot de 10 animaux (5 femelles et 5 mâles) a été utilisé pour chaque dose d’extrait et, 1lot témoins. </a:t>
            </a:r>
          </a:p>
          <a:p>
            <a:pPr marL="457200" indent="-457200" algn="just">
              <a:lnSpc>
                <a:spcPct val="150000"/>
              </a:lnSpc>
              <a:spcAft>
                <a:spcPts val="800"/>
              </a:spcAft>
              <a:buFont typeface="Wingdings" panose="05000000000000000000" pitchFamily="2" charset="2"/>
              <a:buChar char="q"/>
            </a:pPr>
            <a:r>
              <a:rPr lang="fr-FR" sz="2200" b="1" dirty="0">
                <a:latin typeface="Arial" panose="020B0604020202020204" pitchFamily="34" charset="0"/>
                <a:ea typeface="Times New Roman" panose="02020603050405020304" pitchFamily="18" charset="0"/>
                <a:cs typeface="Arial" panose="020B0604020202020204" pitchFamily="34" charset="0"/>
              </a:rPr>
              <a:t>D’après les données existantes, aucun effet n’est attendu à la dose de 1000 mg/kg de poids corporel, un essai limite a donc été  réalisé.</a:t>
            </a:r>
          </a:p>
          <a:p>
            <a:pPr algn="just">
              <a:lnSpc>
                <a:spcPct val="150000"/>
              </a:lnSpc>
            </a:pPr>
            <a:endParaRPr lang="fr-FR" sz="2200" b="1" dirty="0">
              <a:latin typeface="Arial" panose="020B0604020202020204" pitchFamily="34" charset="0"/>
              <a:cs typeface="Arial" panose="020B0604020202020204" pitchFamily="34" charset="0"/>
            </a:endParaRPr>
          </a:p>
        </p:txBody>
      </p:sp>
      <p:sp>
        <p:nvSpPr>
          <p:cNvPr id="7" name="Espace réservé du numéro de diapositive 6"/>
          <p:cNvSpPr>
            <a:spLocks noGrp="1"/>
          </p:cNvSpPr>
          <p:nvPr>
            <p:ph type="sldNum" sz="quarter" idx="12"/>
          </p:nvPr>
        </p:nvSpPr>
        <p:spPr/>
        <p:txBody>
          <a:bodyPr/>
          <a:lstStyle/>
          <a:p>
            <a:fld id="{D57F1E4F-1CFF-5643-939E-217C01CDF565}" type="slidenum">
              <a:rPr lang="en-US" sz="2200" smtClean="0">
                <a:solidFill>
                  <a:srgbClr val="0070C0"/>
                </a:solidFill>
                <a:latin typeface="Arial" panose="020B0604020202020204" pitchFamily="34" charset="0"/>
                <a:cs typeface="Arial" panose="020B0604020202020204" pitchFamily="34" charset="0"/>
              </a:rPr>
              <a:pPr/>
              <a:t>14</a:t>
            </a:fld>
            <a:endParaRPr lang="en-US" sz="2200" dirty="0">
              <a:solidFill>
                <a:srgbClr val="0070C0"/>
              </a:solidFill>
              <a:latin typeface="Arial" panose="020B0604020202020204" pitchFamily="34" charset="0"/>
              <a:cs typeface="Arial" panose="020B0604020202020204" pitchFamily="34" charset="0"/>
            </a:endParaRPr>
          </a:p>
        </p:txBody>
      </p:sp>
      <p:grpSp>
        <p:nvGrpSpPr>
          <p:cNvPr id="9" name="Groupe 8"/>
          <p:cNvGrpSpPr/>
          <p:nvPr/>
        </p:nvGrpSpPr>
        <p:grpSpPr>
          <a:xfrm>
            <a:off x="729556" y="136525"/>
            <a:ext cx="10732887" cy="1080335"/>
            <a:chOff x="0" y="272"/>
            <a:chExt cx="7792631" cy="645785"/>
          </a:xfrm>
        </p:grpSpPr>
        <p:sp>
          <p:nvSpPr>
            <p:cNvPr id="10" name="Rectangle à coins arrondis 9"/>
            <p:cNvSpPr/>
            <p:nvPr/>
          </p:nvSpPr>
          <p:spPr>
            <a:xfrm>
              <a:off x="0" y="272"/>
              <a:ext cx="7792631" cy="6457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sz="2200">
                <a:latin typeface="Arial" panose="020B0604020202020204" pitchFamily="34" charset="0"/>
                <a:cs typeface="Arial" panose="020B0604020202020204" pitchFamily="34" charset="0"/>
              </a:endParaRPr>
            </a:p>
          </p:txBody>
        </p:sp>
        <p:sp>
          <p:nvSpPr>
            <p:cNvPr id="11" name="ZoneTexte 10"/>
            <p:cNvSpPr txBox="1"/>
            <p:nvPr/>
          </p:nvSpPr>
          <p:spPr>
            <a:xfrm>
              <a:off x="31525" y="31797"/>
              <a:ext cx="7729581" cy="5827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fr-FR" sz="4800" b="1" dirty="0">
                  <a:solidFill>
                    <a:schemeClr val="bg1"/>
                  </a:solidFill>
                  <a:latin typeface="Arial" panose="020B0604020202020204" pitchFamily="34" charset="0"/>
                  <a:cs typeface="Arial" panose="020B0604020202020204" pitchFamily="34" charset="0"/>
                </a:rPr>
                <a:t>MATÉRIEL ET MÉTHODES (5/7</a:t>
              </a:r>
              <a:r>
                <a:rPr lang="fr-FR" sz="4800" b="1" kern="1200" dirty="0">
                  <a:solidFill>
                    <a:schemeClr val="bg1"/>
                  </a:solidFill>
                  <a:latin typeface="Arial" panose="020B0604020202020204" pitchFamily="34" charset="0"/>
                  <a:cs typeface="Arial" panose="020B0604020202020204" pitchFamily="34" charset="0"/>
                </a:rPr>
                <a:t>)</a:t>
              </a:r>
              <a:endParaRPr lang="fr-FR" sz="4800" kern="12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15144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92787" y="1346581"/>
            <a:ext cx="8861013" cy="769441"/>
          </a:xfrm>
          <a:prstGeom prst="rect">
            <a:avLst/>
          </a:prstGeom>
          <a:noFill/>
        </p:spPr>
        <p:txBody>
          <a:bodyPr wrap="square" rtlCol="0">
            <a:spAutoFit/>
          </a:bodyPr>
          <a:lstStyle/>
          <a:p>
            <a:r>
              <a:rPr lang="fr-FR" sz="2200" b="1" dirty="0">
                <a:solidFill>
                  <a:srgbClr val="FF0000"/>
                </a:solidFill>
                <a:effectLst>
                  <a:glow>
                    <a:srgbClr val="000000"/>
                  </a:glow>
                  <a:outerShdw sx="0" sy="0">
                    <a:srgbClr val="000000"/>
                  </a:outerShdw>
                  <a:reflection stA="0" endPos="0" fadeDir="0" sx="0" sy="0"/>
                </a:effectLst>
                <a:latin typeface="Arial" panose="020B0604020202020204" pitchFamily="34" charset="0"/>
                <a:cs typeface="Arial" panose="020B0604020202020204" pitchFamily="34" charset="0"/>
              </a:rPr>
              <a:t>Evaluation de la toxicité : Toxicité Subaiguë</a:t>
            </a:r>
          </a:p>
          <a:p>
            <a:r>
              <a:rPr lang="fr-FR" sz="2200" b="1" dirty="0">
                <a:latin typeface="Arial" panose="020B0604020202020204" pitchFamily="34" charset="0"/>
                <a:cs typeface="Arial" panose="020B0604020202020204" pitchFamily="34" charset="0"/>
              </a:rPr>
              <a:t> </a:t>
            </a:r>
          </a:p>
        </p:txBody>
      </p:sp>
      <p:sp>
        <p:nvSpPr>
          <p:cNvPr id="8" name="Rectangle 7"/>
          <p:cNvSpPr/>
          <p:nvPr/>
        </p:nvSpPr>
        <p:spPr>
          <a:xfrm>
            <a:off x="1181100" y="2061984"/>
            <a:ext cx="10172700" cy="3584379"/>
          </a:xfrm>
          <a:prstGeom prst="rect">
            <a:avLst/>
          </a:prstGeom>
        </p:spPr>
        <p:txBody>
          <a:bodyPr wrap="square">
            <a:spAutoFit/>
          </a:bodyPr>
          <a:lstStyle/>
          <a:p>
            <a:pPr marL="342900" lvl="0" indent="-342900" algn="just">
              <a:lnSpc>
                <a:spcPct val="150000"/>
              </a:lnSpc>
              <a:buFont typeface="Wingdings" panose="05000000000000000000" pitchFamily="2" charset="2"/>
              <a:buChar char="q"/>
            </a:pPr>
            <a:r>
              <a:rPr lang="fr-FR" sz="2200" b="1" dirty="0">
                <a:latin typeface="Arial" panose="020B0604020202020204" pitchFamily="34" charset="0"/>
                <a:cs typeface="Arial" panose="020B0604020202020204" pitchFamily="34" charset="0"/>
              </a:rPr>
              <a:t>Evaluation du poids corporel par semaine</a:t>
            </a:r>
          </a:p>
          <a:p>
            <a:pPr marL="342900" lvl="0" indent="-342900" algn="just">
              <a:lnSpc>
                <a:spcPct val="150000"/>
              </a:lnSpc>
              <a:buFont typeface="Wingdings" panose="05000000000000000000" pitchFamily="2" charset="2"/>
              <a:buChar char="q"/>
            </a:pPr>
            <a:r>
              <a:rPr lang="fr-FR" sz="2200" b="1" dirty="0">
                <a:latin typeface="Arial" panose="020B0604020202020204" pitchFamily="34" charset="0"/>
                <a:cs typeface="Arial" panose="020B0604020202020204" pitchFamily="34" charset="0"/>
              </a:rPr>
              <a:t>Hématologie : Hémogramme complet </a:t>
            </a:r>
          </a:p>
          <a:p>
            <a:pPr marL="342900" lvl="0" indent="-342900" algn="just">
              <a:lnSpc>
                <a:spcPct val="150000"/>
              </a:lnSpc>
              <a:buFont typeface="Wingdings" panose="05000000000000000000" pitchFamily="2" charset="2"/>
              <a:buChar char="q"/>
            </a:pPr>
            <a:r>
              <a:rPr lang="fr-FR" sz="2200" b="1" dirty="0">
                <a:latin typeface="Arial" panose="020B0604020202020204" pitchFamily="34" charset="0"/>
                <a:cs typeface="Arial" panose="020B0604020202020204" pitchFamily="34" charset="0"/>
              </a:rPr>
              <a:t>Biochimie: Urée , Créatinine ,Glycémie, GOT ,GPT , Cholestérol T, Triglycérides.</a:t>
            </a:r>
          </a:p>
          <a:p>
            <a:pPr marL="342900" lvl="0" indent="-342900" algn="just">
              <a:lnSpc>
                <a:spcPct val="150000"/>
              </a:lnSpc>
              <a:buFont typeface="Wingdings" panose="05000000000000000000" pitchFamily="2" charset="2"/>
              <a:buChar char="q"/>
            </a:pPr>
            <a:r>
              <a:rPr lang="fr-FR" sz="2200" b="1" dirty="0">
                <a:latin typeface="Arial" panose="020B0604020202020204" pitchFamily="34" charset="0"/>
                <a:cs typeface="Arial" panose="020B0604020202020204" pitchFamily="34" charset="0"/>
              </a:rPr>
              <a:t>Pathologie: Autopsie générale et examen histopathologique complet </a:t>
            </a:r>
          </a:p>
          <a:p>
            <a:pPr marL="342900" lvl="0" indent="-342900">
              <a:lnSpc>
                <a:spcPct val="150000"/>
              </a:lnSpc>
              <a:buFont typeface="Wingdings" panose="05000000000000000000" pitchFamily="2" charset="2"/>
              <a:buChar char="q"/>
            </a:pPr>
            <a:endParaRPr lang="fr-FR" sz="2200" dirty="0">
              <a:latin typeface="Arial" panose="020B0604020202020204" pitchFamily="34" charset="0"/>
              <a:cs typeface="Arial" panose="020B0604020202020204" pitchFamily="34" charset="0"/>
            </a:endParaRPr>
          </a:p>
          <a:p>
            <a:pPr algn="just">
              <a:lnSpc>
                <a:spcPct val="150000"/>
              </a:lnSpc>
            </a:pPr>
            <a:endParaRPr lang="fr-FR" sz="2200" b="1" dirty="0">
              <a:latin typeface="Arial" panose="020B0604020202020204" pitchFamily="34" charset="0"/>
              <a:cs typeface="Arial" panose="020B0604020202020204" pitchFamily="34" charset="0"/>
            </a:endParaRPr>
          </a:p>
        </p:txBody>
      </p:sp>
      <p:sp>
        <p:nvSpPr>
          <p:cNvPr id="7" name="Espace réservé du numéro de diapositive 6"/>
          <p:cNvSpPr>
            <a:spLocks noGrp="1"/>
          </p:cNvSpPr>
          <p:nvPr>
            <p:ph type="sldNum" sz="quarter" idx="12"/>
          </p:nvPr>
        </p:nvSpPr>
        <p:spPr/>
        <p:txBody>
          <a:bodyPr/>
          <a:lstStyle/>
          <a:p>
            <a:fld id="{D57F1E4F-1CFF-5643-939E-217C01CDF565}" type="slidenum">
              <a:rPr lang="en-US" sz="2200" smtClean="0">
                <a:solidFill>
                  <a:srgbClr val="0070C0"/>
                </a:solidFill>
                <a:latin typeface="Arial" panose="020B0604020202020204" pitchFamily="34" charset="0"/>
                <a:cs typeface="Arial" panose="020B0604020202020204" pitchFamily="34" charset="0"/>
              </a:rPr>
              <a:pPr/>
              <a:t>15</a:t>
            </a:fld>
            <a:endParaRPr lang="en-US" sz="2200" dirty="0">
              <a:solidFill>
                <a:srgbClr val="0070C0"/>
              </a:solidFill>
              <a:latin typeface="Arial" panose="020B0604020202020204" pitchFamily="34" charset="0"/>
              <a:cs typeface="Arial" panose="020B0604020202020204" pitchFamily="34" charset="0"/>
            </a:endParaRPr>
          </a:p>
        </p:txBody>
      </p:sp>
      <p:grpSp>
        <p:nvGrpSpPr>
          <p:cNvPr id="6" name="Groupe 5"/>
          <p:cNvGrpSpPr/>
          <p:nvPr/>
        </p:nvGrpSpPr>
        <p:grpSpPr>
          <a:xfrm>
            <a:off x="1093304" y="0"/>
            <a:ext cx="10005391" cy="1021315"/>
            <a:chOff x="0" y="272"/>
            <a:chExt cx="7792631" cy="645785"/>
          </a:xfrm>
        </p:grpSpPr>
        <p:sp>
          <p:nvSpPr>
            <p:cNvPr id="9" name="Rectangle à coins arrondis 8"/>
            <p:cNvSpPr/>
            <p:nvPr/>
          </p:nvSpPr>
          <p:spPr>
            <a:xfrm>
              <a:off x="0" y="272"/>
              <a:ext cx="7792631" cy="6457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sz="2200">
                <a:latin typeface="Arial" panose="020B0604020202020204" pitchFamily="34" charset="0"/>
                <a:cs typeface="Arial" panose="020B0604020202020204" pitchFamily="34" charset="0"/>
              </a:endParaRPr>
            </a:p>
          </p:txBody>
        </p:sp>
        <p:sp>
          <p:nvSpPr>
            <p:cNvPr id="10" name="ZoneTexte 9"/>
            <p:cNvSpPr txBox="1"/>
            <p:nvPr/>
          </p:nvSpPr>
          <p:spPr>
            <a:xfrm>
              <a:off x="31525" y="31797"/>
              <a:ext cx="7729581" cy="5827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fr-FR" sz="4800" b="1" dirty="0">
                  <a:solidFill>
                    <a:schemeClr val="bg1"/>
                  </a:solidFill>
                  <a:latin typeface="Arial" panose="020B0604020202020204" pitchFamily="34" charset="0"/>
                  <a:cs typeface="Arial" panose="020B0604020202020204" pitchFamily="34" charset="0"/>
                </a:rPr>
                <a:t>MATÉRIEL ET MÉTHODES (6/7</a:t>
              </a:r>
              <a:r>
                <a:rPr lang="fr-FR" sz="4800" b="1" kern="1200" dirty="0">
                  <a:solidFill>
                    <a:schemeClr val="bg1"/>
                  </a:solidFill>
                  <a:latin typeface="Arial" panose="020B0604020202020204" pitchFamily="34" charset="0"/>
                  <a:cs typeface="Arial" panose="020B0604020202020204" pitchFamily="34" charset="0"/>
                </a:rPr>
                <a:t>)</a:t>
              </a:r>
              <a:endParaRPr lang="fr-FR" sz="4800" kern="12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74816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665493" y="1275706"/>
            <a:ext cx="8861013" cy="769441"/>
          </a:xfrm>
          <a:prstGeom prst="rect">
            <a:avLst/>
          </a:prstGeom>
          <a:noFill/>
        </p:spPr>
        <p:txBody>
          <a:bodyPr wrap="square" rtlCol="0">
            <a:spAutoFit/>
          </a:bodyPr>
          <a:lstStyle/>
          <a:p>
            <a:pPr algn="ctr"/>
            <a:r>
              <a:rPr lang="fr-FR" sz="2200" b="1" dirty="0">
                <a:solidFill>
                  <a:srgbClr val="FF0000"/>
                </a:solidFill>
                <a:effectLst>
                  <a:glow>
                    <a:srgbClr val="000000"/>
                  </a:glow>
                  <a:outerShdw sx="0" sy="0">
                    <a:srgbClr val="000000"/>
                  </a:outerShdw>
                  <a:reflection stA="0" endPos="0" fadeDir="0" sx="0" sy="0"/>
                </a:effectLst>
                <a:latin typeface="Arial" panose="020B0604020202020204" pitchFamily="34" charset="0"/>
                <a:cs typeface="Arial" panose="020B0604020202020204" pitchFamily="34" charset="0"/>
              </a:rPr>
              <a:t>Traitement des données </a:t>
            </a:r>
          </a:p>
          <a:p>
            <a:pPr algn="ctr"/>
            <a:r>
              <a:rPr lang="fr-FR" sz="2200" b="1" dirty="0">
                <a:latin typeface="Arial" panose="020B0604020202020204" pitchFamily="34" charset="0"/>
                <a:cs typeface="Arial" panose="020B0604020202020204" pitchFamily="34" charset="0"/>
              </a:rPr>
              <a:t> </a:t>
            </a:r>
          </a:p>
        </p:txBody>
      </p:sp>
      <p:sp>
        <p:nvSpPr>
          <p:cNvPr id="8" name="Rectangle 7"/>
          <p:cNvSpPr/>
          <p:nvPr/>
        </p:nvSpPr>
        <p:spPr>
          <a:xfrm>
            <a:off x="835298" y="2200218"/>
            <a:ext cx="10521404" cy="3076548"/>
          </a:xfrm>
          <a:prstGeom prst="rect">
            <a:avLst/>
          </a:prstGeom>
        </p:spPr>
        <p:txBody>
          <a:bodyPr wrap="square">
            <a:spAutoFit/>
          </a:bodyPr>
          <a:lstStyle/>
          <a:p>
            <a:pPr marL="342900" lvl="0" indent="-342900" algn="just">
              <a:lnSpc>
                <a:spcPct val="150000"/>
              </a:lnSpc>
              <a:buFont typeface="Wingdings" panose="05000000000000000000" pitchFamily="2" charset="2"/>
              <a:buChar char="q"/>
            </a:pPr>
            <a:r>
              <a:rPr lang="fr-FR" sz="2200" b="1" dirty="0">
                <a:latin typeface="Arial" panose="020B0604020202020204" pitchFamily="34" charset="0"/>
                <a:cs typeface="Arial" panose="020B0604020202020204" pitchFamily="34" charset="0"/>
              </a:rPr>
              <a:t>Collecte et traitement des données avec Excel 2013</a:t>
            </a:r>
          </a:p>
          <a:p>
            <a:pPr marL="342900" lvl="0" indent="-342900" algn="just">
              <a:lnSpc>
                <a:spcPct val="150000"/>
              </a:lnSpc>
              <a:buFont typeface="Wingdings" panose="05000000000000000000" pitchFamily="2" charset="2"/>
              <a:buChar char="q"/>
            </a:pPr>
            <a:endParaRPr lang="fr-FR" sz="2200" b="1" dirty="0">
              <a:latin typeface="Arial" panose="020B0604020202020204" pitchFamily="34" charset="0"/>
              <a:cs typeface="Arial" panose="020B0604020202020204" pitchFamily="34" charset="0"/>
            </a:endParaRPr>
          </a:p>
          <a:p>
            <a:pPr marL="342900" lvl="0" indent="-342900" algn="just">
              <a:lnSpc>
                <a:spcPct val="150000"/>
              </a:lnSpc>
              <a:buFont typeface="Wingdings" panose="05000000000000000000" pitchFamily="2" charset="2"/>
              <a:buChar char="q"/>
            </a:pPr>
            <a:r>
              <a:rPr lang="fr-FR" sz="2200" b="1" dirty="0">
                <a:latin typeface="Arial" panose="020B0604020202020204" pitchFamily="34" charset="0"/>
                <a:cs typeface="Arial" panose="020B0604020202020204" pitchFamily="34" charset="0"/>
              </a:rPr>
              <a:t>Test de comparaison des moyenne avec le logiciel R : Test de Student avec niveau de confiance de 95%.</a:t>
            </a:r>
          </a:p>
          <a:p>
            <a:pPr lvl="0">
              <a:lnSpc>
                <a:spcPct val="150000"/>
              </a:lnSpc>
            </a:pPr>
            <a:endParaRPr lang="fr-FR" sz="2200" dirty="0">
              <a:latin typeface="Arial" panose="020B0604020202020204" pitchFamily="34" charset="0"/>
              <a:cs typeface="Arial" panose="020B0604020202020204" pitchFamily="34" charset="0"/>
            </a:endParaRPr>
          </a:p>
          <a:p>
            <a:pPr algn="just">
              <a:lnSpc>
                <a:spcPct val="150000"/>
              </a:lnSpc>
            </a:pPr>
            <a:endParaRPr lang="fr-FR" sz="2200" b="1" dirty="0">
              <a:latin typeface="Arial" panose="020B0604020202020204" pitchFamily="34" charset="0"/>
              <a:cs typeface="Arial" panose="020B0604020202020204" pitchFamily="34" charset="0"/>
            </a:endParaRPr>
          </a:p>
        </p:txBody>
      </p:sp>
      <p:sp>
        <p:nvSpPr>
          <p:cNvPr id="7" name="Espace réservé du numéro de diapositive 6"/>
          <p:cNvSpPr>
            <a:spLocks noGrp="1"/>
          </p:cNvSpPr>
          <p:nvPr>
            <p:ph type="sldNum" sz="quarter" idx="12"/>
          </p:nvPr>
        </p:nvSpPr>
        <p:spPr/>
        <p:txBody>
          <a:bodyPr/>
          <a:lstStyle/>
          <a:p>
            <a:fld id="{D57F1E4F-1CFF-5643-939E-217C01CDF565}" type="slidenum">
              <a:rPr lang="en-US" sz="2200" smtClean="0">
                <a:solidFill>
                  <a:srgbClr val="0070C0"/>
                </a:solidFill>
                <a:latin typeface="Arial" panose="020B0604020202020204" pitchFamily="34" charset="0"/>
                <a:cs typeface="Arial" panose="020B0604020202020204" pitchFamily="34" charset="0"/>
              </a:rPr>
              <a:pPr/>
              <a:t>16</a:t>
            </a:fld>
            <a:endParaRPr lang="en-US" sz="2200" dirty="0">
              <a:solidFill>
                <a:srgbClr val="0070C0"/>
              </a:solidFill>
              <a:latin typeface="Arial" panose="020B0604020202020204" pitchFamily="34" charset="0"/>
              <a:cs typeface="Arial" panose="020B0604020202020204" pitchFamily="34" charset="0"/>
            </a:endParaRPr>
          </a:p>
        </p:txBody>
      </p:sp>
      <p:grpSp>
        <p:nvGrpSpPr>
          <p:cNvPr id="6" name="Groupe 5"/>
          <p:cNvGrpSpPr/>
          <p:nvPr/>
        </p:nvGrpSpPr>
        <p:grpSpPr>
          <a:xfrm>
            <a:off x="835298" y="192352"/>
            <a:ext cx="10225399" cy="928282"/>
            <a:chOff x="0" y="272"/>
            <a:chExt cx="7792631" cy="645785"/>
          </a:xfrm>
        </p:grpSpPr>
        <p:sp>
          <p:nvSpPr>
            <p:cNvPr id="9" name="Rectangle à coins arrondis 8"/>
            <p:cNvSpPr/>
            <p:nvPr/>
          </p:nvSpPr>
          <p:spPr>
            <a:xfrm>
              <a:off x="0" y="272"/>
              <a:ext cx="7792631" cy="6457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sz="2200">
                <a:latin typeface="Arial" panose="020B0604020202020204" pitchFamily="34" charset="0"/>
                <a:cs typeface="Arial" panose="020B0604020202020204" pitchFamily="34" charset="0"/>
              </a:endParaRPr>
            </a:p>
          </p:txBody>
        </p:sp>
        <p:sp>
          <p:nvSpPr>
            <p:cNvPr id="10" name="ZoneTexte 9"/>
            <p:cNvSpPr txBox="1"/>
            <p:nvPr/>
          </p:nvSpPr>
          <p:spPr>
            <a:xfrm>
              <a:off x="31525" y="31797"/>
              <a:ext cx="7729581" cy="5827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fr-FR" sz="4800" b="1" dirty="0">
                  <a:solidFill>
                    <a:schemeClr val="bg1"/>
                  </a:solidFill>
                  <a:latin typeface="Arial" panose="020B0604020202020204" pitchFamily="34" charset="0"/>
                  <a:cs typeface="Arial" panose="020B0604020202020204" pitchFamily="34" charset="0"/>
                </a:rPr>
                <a:t>MATÉRIEL ET MÉTHODES (7/7</a:t>
              </a:r>
              <a:r>
                <a:rPr lang="fr-FR" sz="4800" b="1" kern="1200" dirty="0">
                  <a:solidFill>
                    <a:schemeClr val="bg1"/>
                  </a:solidFill>
                  <a:latin typeface="Arial" panose="020B0604020202020204" pitchFamily="34" charset="0"/>
                  <a:cs typeface="Arial" panose="020B0604020202020204" pitchFamily="34" charset="0"/>
                </a:rPr>
                <a:t>)</a:t>
              </a:r>
              <a:endParaRPr lang="fr-FR" sz="4800" kern="12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97812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57F1E4F-1CFF-5643-939E-217C01CDF565}" type="slidenum">
              <a:rPr lang="en-US" sz="1800" smtClean="0">
                <a:solidFill>
                  <a:schemeClr val="accent1">
                    <a:lumMod val="75000"/>
                  </a:schemeClr>
                </a:solidFill>
              </a:rPr>
              <a:pPr/>
              <a:t>17</a:t>
            </a:fld>
            <a:endParaRPr lang="en-US" dirty="0">
              <a:solidFill>
                <a:schemeClr val="accent1">
                  <a:lumMod val="75000"/>
                </a:schemeClr>
              </a:solidFill>
            </a:endParaRPr>
          </a:p>
        </p:txBody>
      </p:sp>
      <p:grpSp>
        <p:nvGrpSpPr>
          <p:cNvPr id="5" name="Groupe 4"/>
          <p:cNvGrpSpPr/>
          <p:nvPr/>
        </p:nvGrpSpPr>
        <p:grpSpPr>
          <a:xfrm>
            <a:off x="1944190" y="2070684"/>
            <a:ext cx="8383151" cy="1761728"/>
            <a:chOff x="0" y="272"/>
            <a:chExt cx="7792631" cy="645785"/>
          </a:xfrm>
        </p:grpSpPr>
        <p:sp>
          <p:nvSpPr>
            <p:cNvPr id="6" name="Rectangle à coins arrondis 5"/>
            <p:cNvSpPr/>
            <p:nvPr/>
          </p:nvSpPr>
          <p:spPr>
            <a:xfrm>
              <a:off x="0" y="272"/>
              <a:ext cx="7792631" cy="6457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a:p>
          </p:txBody>
        </p:sp>
        <p:sp>
          <p:nvSpPr>
            <p:cNvPr id="7" name="ZoneTexte 6"/>
            <p:cNvSpPr txBox="1"/>
            <p:nvPr/>
          </p:nvSpPr>
          <p:spPr>
            <a:xfrm>
              <a:off x="31525" y="31797"/>
              <a:ext cx="7729581" cy="5827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fr-FR" sz="4800" b="1" kern="1200" dirty="0">
                  <a:latin typeface="Arial" panose="020B0604020202020204" pitchFamily="34" charset="0"/>
                  <a:cs typeface="Arial" panose="020B0604020202020204" pitchFamily="34" charset="0"/>
                </a:rPr>
                <a:t>RESULTATS</a:t>
              </a:r>
              <a:endParaRPr lang="fr-FR" sz="48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42672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49540" y="5422368"/>
            <a:ext cx="6778773" cy="430887"/>
          </a:xfrm>
          <a:prstGeom prst="rect">
            <a:avLst/>
          </a:prstGeom>
          <a:noFill/>
        </p:spPr>
        <p:txBody>
          <a:bodyPr wrap="square" rtlCol="0">
            <a:spAutoFit/>
          </a:bodyPr>
          <a:lstStyle/>
          <a:p>
            <a:r>
              <a:rPr lang="fr-FR" sz="2200" b="1" dirty="0">
                <a:latin typeface="Arial" panose="020B0604020202020204" pitchFamily="34" charset="0"/>
                <a:cs typeface="Arial" panose="020B0604020202020204" pitchFamily="34" charset="0"/>
              </a:rPr>
              <a:t>Effet des extraits sur le poids corporel des rats</a:t>
            </a:r>
          </a:p>
        </p:txBody>
      </p:sp>
      <p:sp>
        <p:nvSpPr>
          <p:cNvPr id="7" name="Espace réservé du numéro de diapositive 6"/>
          <p:cNvSpPr>
            <a:spLocks noGrp="1"/>
          </p:cNvSpPr>
          <p:nvPr>
            <p:ph type="sldNum" sz="quarter" idx="12"/>
          </p:nvPr>
        </p:nvSpPr>
        <p:spPr/>
        <p:txBody>
          <a:bodyPr/>
          <a:lstStyle/>
          <a:p>
            <a:fld id="{D57F1E4F-1CFF-5643-939E-217C01CDF565}" type="slidenum">
              <a:rPr lang="en-US" sz="2200" smtClean="0">
                <a:solidFill>
                  <a:srgbClr val="00B0F0"/>
                </a:solidFill>
                <a:latin typeface="Arial" panose="020B0604020202020204" pitchFamily="34" charset="0"/>
                <a:cs typeface="Arial" panose="020B0604020202020204" pitchFamily="34" charset="0"/>
              </a:rPr>
              <a:pPr/>
              <a:t>18</a:t>
            </a:fld>
            <a:endParaRPr lang="en-US" sz="2200" dirty="0">
              <a:solidFill>
                <a:srgbClr val="00B0F0"/>
              </a:solidFill>
              <a:latin typeface="Arial" panose="020B0604020202020204" pitchFamily="34" charset="0"/>
              <a:cs typeface="Arial" panose="020B0604020202020204" pitchFamily="34" charset="0"/>
            </a:endParaRPr>
          </a:p>
        </p:txBody>
      </p:sp>
      <p:sp>
        <p:nvSpPr>
          <p:cNvPr id="8" name="ZoneTexte 7"/>
          <p:cNvSpPr txBox="1"/>
          <p:nvPr/>
        </p:nvSpPr>
        <p:spPr>
          <a:xfrm>
            <a:off x="4253565" y="1004745"/>
            <a:ext cx="3770722" cy="1446550"/>
          </a:xfrm>
          <a:prstGeom prst="rect">
            <a:avLst/>
          </a:prstGeom>
          <a:noFill/>
        </p:spPr>
        <p:txBody>
          <a:bodyPr wrap="square" rtlCol="0">
            <a:spAutoFit/>
          </a:bodyPr>
          <a:lstStyle/>
          <a:p>
            <a:pPr marL="457200" indent="-457200">
              <a:lnSpc>
                <a:spcPct val="150000"/>
              </a:lnSpc>
              <a:buFont typeface="Wingdings" panose="05000000000000000000" pitchFamily="2" charset="2"/>
              <a:buChar char="q"/>
            </a:pPr>
            <a:r>
              <a:rPr lang="fr-F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Etude de la toxicité</a:t>
            </a:r>
          </a:p>
          <a:p>
            <a:pPr marL="457200" indent="-457200">
              <a:lnSpc>
                <a:spcPct val="150000"/>
              </a:lnSpc>
              <a:buFont typeface="Wingdings" panose="05000000000000000000" pitchFamily="2" charset="2"/>
              <a:buChar char="v"/>
            </a:pPr>
            <a:r>
              <a:rPr lang="fr-FR" sz="2200" b="1" dirty="0">
                <a:latin typeface="Arial" panose="020B0604020202020204" pitchFamily="34" charset="0"/>
                <a:ea typeface="Times New Roman" panose="02020603050405020304" pitchFamily="18" charset="0"/>
                <a:cs typeface="Arial" panose="020B0604020202020204" pitchFamily="34" charset="0"/>
              </a:rPr>
              <a:t>Toxicité aiguë</a:t>
            </a:r>
          </a:p>
          <a:p>
            <a:endParaRPr lang="fr-FR" sz="2200" dirty="0">
              <a:latin typeface="Arial" panose="020B0604020202020204" pitchFamily="34" charset="0"/>
              <a:cs typeface="Arial" panose="020B0604020202020204" pitchFamily="34" charset="0"/>
            </a:endParaRPr>
          </a:p>
        </p:txBody>
      </p:sp>
      <p:grpSp>
        <p:nvGrpSpPr>
          <p:cNvPr id="9" name="Groupe 8"/>
          <p:cNvGrpSpPr/>
          <p:nvPr/>
        </p:nvGrpSpPr>
        <p:grpSpPr>
          <a:xfrm>
            <a:off x="1208393" y="-133309"/>
            <a:ext cx="9077739" cy="1037126"/>
            <a:chOff x="-183015" y="599319"/>
            <a:chExt cx="10189028" cy="1487070"/>
          </a:xfrm>
        </p:grpSpPr>
        <p:sp>
          <p:nvSpPr>
            <p:cNvPr id="10" name="Rectangle à coins arrondis 9"/>
            <p:cNvSpPr/>
            <p:nvPr/>
          </p:nvSpPr>
          <p:spPr>
            <a:xfrm>
              <a:off x="0" y="599319"/>
              <a:ext cx="10006013" cy="148707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fr-FR" sz="2200">
                <a:latin typeface="Arial" panose="020B0604020202020204" pitchFamily="34" charset="0"/>
                <a:cs typeface="Arial" panose="020B0604020202020204" pitchFamily="34" charset="0"/>
              </a:endParaRPr>
            </a:p>
          </p:txBody>
        </p:sp>
        <p:sp>
          <p:nvSpPr>
            <p:cNvPr id="11" name="ZoneTexte 10"/>
            <p:cNvSpPr txBox="1"/>
            <p:nvPr/>
          </p:nvSpPr>
          <p:spPr>
            <a:xfrm>
              <a:off x="-183015" y="690226"/>
              <a:ext cx="9860827" cy="13418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6220" tIns="236220" rIns="236220" bIns="236220" numCol="1" spcCol="1270" anchor="ctr" anchorCtr="0">
              <a:noAutofit/>
            </a:bodyPr>
            <a:lstStyle/>
            <a:p>
              <a:pPr lvl="0" algn="ctr" defTabSz="2755900" rtl="0">
                <a:lnSpc>
                  <a:spcPct val="90000"/>
                </a:lnSpc>
                <a:spcBef>
                  <a:spcPct val="0"/>
                </a:spcBef>
                <a:spcAft>
                  <a:spcPct val="35000"/>
                </a:spcAft>
              </a:pPr>
              <a:r>
                <a:rPr lang="fr-FR" sz="4800" b="1" dirty="0">
                  <a:latin typeface="Arial" panose="020B0604020202020204" pitchFamily="34" charset="0"/>
                  <a:cs typeface="Arial" panose="020B0604020202020204" pitchFamily="34" charset="0"/>
                </a:rPr>
                <a:t>RESULTATS (1/9)</a:t>
              </a:r>
              <a:r>
                <a:rPr lang="fr-FR" sz="4800" b="1" kern="1200" dirty="0">
                  <a:latin typeface="Arial" panose="020B0604020202020204" pitchFamily="34" charset="0"/>
                  <a:cs typeface="Arial" panose="020B0604020202020204" pitchFamily="34" charset="0"/>
                </a:rPr>
                <a:t>  </a:t>
              </a:r>
              <a:endParaRPr lang="fr-FR" sz="4800" kern="1200" dirty="0">
                <a:latin typeface="Arial" panose="020B0604020202020204" pitchFamily="34" charset="0"/>
                <a:cs typeface="Arial" panose="020B0604020202020204" pitchFamily="34" charset="0"/>
              </a:endParaRPr>
            </a:p>
          </p:txBody>
        </p:sp>
      </p:grpSp>
      <p:graphicFrame>
        <p:nvGraphicFramePr>
          <p:cNvPr id="12" name="Graphique 11"/>
          <p:cNvGraphicFramePr>
            <a:graphicFrameLocks/>
          </p:cNvGraphicFramePr>
          <p:nvPr>
            <p:extLst>
              <p:ext uri="{D42A27DB-BD31-4B8C-83A1-F6EECF244321}">
                <p14:modId xmlns:p14="http://schemas.microsoft.com/office/powerpoint/2010/main" val="3800683828"/>
              </p:ext>
            </p:extLst>
          </p:nvPr>
        </p:nvGraphicFramePr>
        <p:xfrm>
          <a:off x="522371" y="1673258"/>
          <a:ext cx="8532668" cy="3749110"/>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8896241" y="2168856"/>
            <a:ext cx="3078045" cy="3538213"/>
          </a:xfrm>
          <a:prstGeom prst="rect">
            <a:avLst/>
          </a:prstGeom>
          <a:noFill/>
        </p:spPr>
        <p:txBody>
          <a:bodyPr wrap="square" rtlCol="0">
            <a:spAutoFit/>
          </a:bodyPr>
          <a:lstStyle/>
          <a:p>
            <a:pPr algn="just">
              <a:lnSpc>
                <a:spcPct val="150000"/>
              </a:lnSpc>
              <a:spcBef>
                <a:spcPts val="1200"/>
              </a:spcBef>
              <a:spcAft>
                <a:spcPts val="0"/>
              </a:spcAft>
            </a:pPr>
            <a:r>
              <a:rPr lang="fr-FR" sz="2200" b="1" dirty="0">
                <a:latin typeface="Arial" panose="020B0604020202020204" pitchFamily="34" charset="0"/>
                <a:ea typeface="Times New Roman" panose="02020603050405020304" pitchFamily="18" charset="0"/>
                <a:cs typeface="Arial" panose="020B0604020202020204" pitchFamily="34" charset="0"/>
              </a:rPr>
              <a:t>DL</a:t>
            </a:r>
            <a:r>
              <a:rPr lang="fr-FR" sz="2200" b="1" baseline="-25000" dirty="0">
                <a:latin typeface="Arial" panose="020B0604020202020204" pitchFamily="34" charset="0"/>
                <a:ea typeface="Times New Roman" panose="02020603050405020304" pitchFamily="18" charset="0"/>
                <a:cs typeface="Arial" panose="020B0604020202020204" pitchFamily="34" charset="0"/>
              </a:rPr>
              <a:t>50</a:t>
            </a:r>
            <a:r>
              <a:rPr lang="fr-FR" sz="2200" b="1" dirty="0">
                <a:latin typeface="Arial" panose="020B0604020202020204" pitchFamily="34" charset="0"/>
                <a:ea typeface="Times New Roman" panose="02020603050405020304" pitchFamily="18" charset="0"/>
                <a:cs typeface="Arial" panose="020B0604020202020204" pitchFamily="34" charset="0"/>
              </a:rPr>
              <a:t> &gt;5000 mg/kg PC</a:t>
            </a:r>
          </a:p>
          <a:p>
            <a:pPr algn="just">
              <a:lnSpc>
                <a:spcPct val="150000"/>
              </a:lnSpc>
              <a:spcBef>
                <a:spcPts val="1200"/>
              </a:spcBef>
            </a:pPr>
            <a:r>
              <a:rPr lang="fr-FR" sz="2200" b="1" dirty="0">
                <a:latin typeface="Arial" panose="020B0604020202020204" pitchFamily="34" charset="0"/>
                <a:ea typeface="Times New Roman" panose="02020603050405020304" pitchFamily="18" charset="0"/>
                <a:cs typeface="Arial" panose="020B0604020202020204" pitchFamily="34" charset="0"/>
              </a:rPr>
              <a:t>Les EHE = non toxique (OCDE, 2001).</a:t>
            </a:r>
          </a:p>
          <a:p>
            <a:pPr algn="just">
              <a:lnSpc>
                <a:spcPct val="150000"/>
              </a:lnSpc>
              <a:spcBef>
                <a:spcPts val="1200"/>
              </a:spcBef>
              <a:spcAft>
                <a:spcPts val="0"/>
              </a:spcAft>
            </a:pPr>
            <a:endParaRPr lang="fr-FR" sz="2200" b="1"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1200"/>
              </a:spcBef>
              <a:spcAft>
                <a:spcPts val="0"/>
              </a:spcAft>
            </a:pPr>
            <a:r>
              <a:rPr lang="fr-FR" sz="2200" b="1" dirty="0">
                <a:latin typeface="Arial" panose="020B0604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1433097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38970" y="5901331"/>
            <a:ext cx="6571630" cy="430887"/>
          </a:xfrm>
          <a:prstGeom prst="rect">
            <a:avLst/>
          </a:prstGeom>
          <a:noFill/>
        </p:spPr>
        <p:txBody>
          <a:bodyPr wrap="square" rtlCol="0">
            <a:spAutoFit/>
          </a:bodyPr>
          <a:lstStyle/>
          <a:p>
            <a:r>
              <a:rPr lang="fr-FR" sz="2200" b="1" dirty="0">
                <a:latin typeface="Arial" panose="020B0604020202020204" pitchFamily="34" charset="0"/>
                <a:cs typeface="Arial" panose="020B0604020202020204" pitchFamily="34" charset="0"/>
              </a:rPr>
              <a:t>Effet des extraits sur le poids corporel des rats</a:t>
            </a:r>
          </a:p>
        </p:txBody>
      </p:sp>
      <p:sp>
        <p:nvSpPr>
          <p:cNvPr id="7" name="Espace réservé du numéro de diapositive 6"/>
          <p:cNvSpPr>
            <a:spLocks noGrp="1"/>
          </p:cNvSpPr>
          <p:nvPr>
            <p:ph type="sldNum" sz="quarter" idx="12"/>
          </p:nvPr>
        </p:nvSpPr>
        <p:spPr/>
        <p:txBody>
          <a:bodyPr/>
          <a:lstStyle/>
          <a:p>
            <a:fld id="{D57F1E4F-1CFF-5643-939E-217C01CDF565}" type="slidenum">
              <a:rPr lang="en-US" sz="2200" smtClean="0">
                <a:solidFill>
                  <a:srgbClr val="00B0F0"/>
                </a:solidFill>
                <a:latin typeface="Arial" panose="020B0604020202020204" pitchFamily="34" charset="0"/>
                <a:cs typeface="Arial" panose="020B0604020202020204" pitchFamily="34" charset="0"/>
              </a:rPr>
              <a:pPr/>
              <a:t>19</a:t>
            </a:fld>
            <a:endParaRPr lang="en-US" sz="2200" dirty="0">
              <a:solidFill>
                <a:srgbClr val="00B0F0"/>
              </a:solidFill>
              <a:latin typeface="Arial" panose="020B0604020202020204" pitchFamily="34" charset="0"/>
              <a:cs typeface="Arial" panose="020B0604020202020204" pitchFamily="34" charset="0"/>
            </a:endParaRPr>
          </a:p>
        </p:txBody>
      </p:sp>
      <p:sp>
        <p:nvSpPr>
          <p:cNvPr id="8" name="ZoneTexte 7"/>
          <p:cNvSpPr txBox="1"/>
          <p:nvPr/>
        </p:nvSpPr>
        <p:spPr>
          <a:xfrm>
            <a:off x="3439424" y="927934"/>
            <a:ext cx="3770722" cy="1446550"/>
          </a:xfrm>
          <a:prstGeom prst="rect">
            <a:avLst/>
          </a:prstGeom>
          <a:noFill/>
        </p:spPr>
        <p:txBody>
          <a:bodyPr wrap="square" rtlCol="0">
            <a:spAutoFit/>
          </a:bodyPr>
          <a:lstStyle/>
          <a:p>
            <a:pPr marL="457200" indent="-457200">
              <a:lnSpc>
                <a:spcPct val="150000"/>
              </a:lnSpc>
              <a:buFont typeface="Wingdings" panose="05000000000000000000" pitchFamily="2" charset="2"/>
              <a:buChar char="q"/>
            </a:pPr>
            <a:r>
              <a:rPr lang="fr-F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Etude de la toxicité</a:t>
            </a:r>
          </a:p>
          <a:p>
            <a:pPr marL="457200" indent="-457200">
              <a:lnSpc>
                <a:spcPct val="150000"/>
              </a:lnSpc>
              <a:buFont typeface="Wingdings" panose="05000000000000000000" pitchFamily="2" charset="2"/>
              <a:buChar char="v"/>
            </a:pPr>
            <a:r>
              <a:rPr lang="fr-FR" sz="2200" b="1" dirty="0">
                <a:latin typeface="Arial" panose="020B0604020202020204" pitchFamily="34" charset="0"/>
                <a:ea typeface="Times New Roman" panose="02020603050405020304" pitchFamily="18" charset="0"/>
                <a:cs typeface="Arial" panose="020B0604020202020204" pitchFamily="34" charset="0"/>
              </a:rPr>
              <a:t>Toxicité subaiguë</a:t>
            </a:r>
          </a:p>
          <a:p>
            <a:endParaRPr lang="fr-FR" sz="2200" dirty="0">
              <a:latin typeface="Arial" panose="020B0604020202020204" pitchFamily="34" charset="0"/>
              <a:cs typeface="Arial" panose="020B0604020202020204" pitchFamily="34" charset="0"/>
            </a:endParaRPr>
          </a:p>
        </p:txBody>
      </p:sp>
      <p:grpSp>
        <p:nvGrpSpPr>
          <p:cNvPr id="9" name="Groupe 8"/>
          <p:cNvGrpSpPr/>
          <p:nvPr/>
        </p:nvGrpSpPr>
        <p:grpSpPr>
          <a:xfrm>
            <a:off x="1205412" y="-31166"/>
            <a:ext cx="9781176" cy="1061488"/>
            <a:chOff x="-183015" y="599319"/>
            <a:chExt cx="10189028" cy="1487070"/>
          </a:xfrm>
        </p:grpSpPr>
        <p:sp>
          <p:nvSpPr>
            <p:cNvPr id="10" name="Rectangle à coins arrondis 9"/>
            <p:cNvSpPr/>
            <p:nvPr/>
          </p:nvSpPr>
          <p:spPr>
            <a:xfrm>
              <a:off x="0" y="599319"/>
              <a:ext cx="10006013" cy="148707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fr-FR" sz="2200">
                <a:latin typeface="Arial" panose="020B0604020202020204" pitchFamily="34" charset="0"/>
                <a:cs typeface="Arial" panose="020B0604020202020204" pitchFamily="34" charset="0"/>
              </a:endParaRPr>
            </a:p>
          </p:txBody>
        </p:sp>
        <p:sp>
          <p:nvSpPr>
            <p:cNvPr id="11" name="ZoneTexte 10"/>
            <p:cNvSpPr txBox="1"/>
            <p:nvPr/>
          </p:nvSpPr>
          <p:spPr>
            <a:xfrm>
              <a:off x="-183015" y="690226"/>
              <a:ext cx="9860827" cy="13418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6220" tIns="236220" rIns="236220" bIns="236220" numCol="1" spcCol="1270" anchor="ctr" anchorCtr="0">
              <a:noAutofit/>
            </a:bodyPr>
            <a:lstStyle/>
            <a:p>
              <a:pPr lvl="0" algn="ctr" defTabSz="2755900" rtl="0">
                <a:lnSpc>
                  <a:spcPct val="90000"/>
                </a:lnSpc>
                <a:spcBef>
                  <a:spcPct val="0"/>
                </a:spcBef>
                <a:spcAft>
                  <a:spcPct val="35000"/>
                </a:spcAft>
              </a:pPr>
              <a:r>
                <a:rPr lang="fr-FR" sz="4800" b="1" dirty="0">
                  <a:latin typeface="Arial" panose="020B0604020202020204" pitchFamily="34" charset="0"/>
                  <a:cs typeface="Arial" panose="020B0604020202020204" pitchFamily="34" charset="0"/>
                </a:rPr>
                <a:t>RESULTATS (2/9)</a:t>
              </a:r>
              <a:r>
                <a:rPr lang="fr-FR" sz="4800" b="1" kern="1200" dirty="0">
                  <a:latin typeface="Arial" panose="020B0604020202020204" pitchFamily="34" charset="0"/>
                  <a:cs typeface="Arial" panose="020B0604020202020204" pitchFamily="34" charset="0"/>
                </a:rPr>
                <a:t>  </a:t>
              </a:r>
              <a:endParaRPr lang="fr-FR" sz="4800" kern="1200" dirty="0">
                <a:latin typeface="Arial" panose="020B0604020202020204" pitchFamily="34" charset="0"/>
                <a:cs typeface="Arial" panose="020B0604020202020204" pitchFamily="34" charset="0"/>
              </a:endParaRPr>
            </a:p>
          </p:txBody>
        </p:sp>
      </p:grpSp>
      <p:graphicFrame>
        <p:nvGraphicFramePr>
          <p:cNvPr id="14" name="Graphique 13"/>
          <p:cNvGraphicFramePr>
            <a:graphicFrameLocks/>
          </p:cNvGraphicFramePr>
          <p:nvPr>
            <p:extLst>
              <p:ext uri="{D42A27DB-BD31-4B8C-83A1-F6EECF244321}">
                <p14:modId xmlns:p14="http://schemas.microsoft.com/office/powerpoint/2010/main" val="3930860761"/>
              </p:ext>
            </p:extLst>
          </p:nvPr>
        </p:nvGraphicFramePr>
        <p:xfrm>
          <a:off x="811732" y="2160228"/>
          <a:ext cx="9199569" cy="34330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5079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extLst>
              <p:ext uri="{D42A27DB-BD31-4B8C-83A1-F6EECF244321}">
                <p14:modId xmlns:p14="http://schemas.microsoft.com/office/powerpoint/2010/main" val="4015692694"/>
              </p:ext>
            </p:extLst>
          </p:nvPr>
        </p:nvGraphicFramePr>
        <p:xfrm>
          <a:off x="838200" y="365125"/>
          <a:ext cx="10515600" cy="146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Espace réservé du contenu 4"/>
          <p:cNvGraphicFramePr>
            <a:graphicFrameLocks noGrp="1"/>
          </p:cNvGraphicFramePr>
          <p:nvPr>
            <p:ph idx="1"/>
            <p:extLst>
              <p:ext uri="{D42A27DB-BD31-4B8C-83A1-F6EECF244321}">
                <p14:modId xmlns:p14="http://schemas.microsoft.com/office/powerpoint/2010/main" val="11622169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Espace réservé du numéro de diapositive 3"/>
          <p:cNvSpPr>
            <a:spLocks noGrp="1"/>
          </p:cNvSpPr>
          <p:nvPr>
            <p:ph type="sldNum" sz="quarter" idx="12"/>
          </p:nvPr>
        </p:nvSpPr>
        <p:spPr/>
        <p:txBody>
          <a:bodyPr/>
          <a:lstStyle/>
          <a:p>
            <a:fld id="{D57F1E4F-1CFF-5643-939E-217C01CDF565}" type="slidenum">
              <a:rPr lang="en-US" sz="2200" smtClean="0">
                <a:solidFill>
                  <a:srgbClr val="0070C0"/>
                </a:solidFill>
                <a:latin typeface="Arial" panose="020B0604020202020204" pitchFamily="34" charset="0"/>
                <a:cs typeface="Arial" panose="020B0604020202020204" pitchFamily="34" charset="0"/>
              </a:rPr>
              <a:pPr/>
              <a:t>2</a:t>
            </a:fld>
            <a:endParaRPr lang="en-US" sz="2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824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83369" y="4964929"/>
            <a:ext cx="5995447" cy="430887"/>
          </a:xfrm>
          <a:prstGeom prst="rect">
            <a:avLst/>
          </a:prstGeom>
          <a:noFill/>
        </p:spPr>
        <p:txBody>
          <a:bodyPr wrap="square" rtlCol="0">
            <a:spAutoFit/>
          </a:bodyPr>
          <a:lstStyle/>
          <a:p>
            <a:pPr algn="ctr"/>
            <a:r>
              <a:rPr lang="fr-FR" sz="2200" b="1" dirty="0">
                <a:latin typeface="Arial" panose="020B0604020202020204" pitchFamily="34" charset="0"/>
                <a:cs typeface="Arial" panose="020B0604020202020204" pitchFamily="34" charset="0"/>
              </a:rPr>
              <a:t>Poids des organes </a:t>
            </a:r>
          </a:p>
        </p:txBody>
      </p:sp>
      <p:sp>
        <p:nvSpPr>
          <p:cNvPr id="7" name="Espace réservé du numéro de diapositive 6"/>
          <p:cNvSpPr>
            <a:spLocks noGrp="1"/>
          </p:cNvSpPr>
          <p:nvPr>
            <p:ph type="sldNum" sz="quarter" idx="12"/>
          </p:nvPr>
        </p:nvSpPr>
        <p:spPr/>
        <p:txBody>
          <a:bodyPr/>
          <a:lstStyle/>
          <a:p>
            <a:fld id="{D57F1E4F-1CFF-5643-939E-217C01CDF565}" type="slidenum">
              <a:rPr lang="en-US" sz="2200" smtClean="0">
                <a:solidFill>
                  <a:srgbClr val="00B0F0"/>
                </a:solidFill>
                <a:latin typeface="Arial" panose="020B0604020202020204" pitchFamily="34" charset="0"/>
                <a:cs typeface="Arial" panose="020B0604020202020204" pitchFamily="34" charset="0"/>
              </a:rPr>
              <a:pPr/>
              <a:t>20</a:t>
            </a:fld>
            <a:endParaRPr lang="en-US" sz="2200" dirty="0">
              <a:solidFill>
                <a:srgbClr val="00B0F0"/>
              </a:solidFill>
              <a:latin typeface="Arial" panose="020B0604020202020204" pitchFamily="34" charset="0"/>
              <a:cs typeface="Arial" panose="020B0604020202020204" pitchFamily="34" charset="0"/>
            </a:endParaRPr>
          </a:p>
        </p:txBody>
      </p:sp>
      <p:sp>
        <p:nvSpPr>
          <p:cNvPr id="8" name="ZoneTexte 7"/>
          <p:cNvSpPr txBox="1"/>
          <p:nvPr/>
        </p:nvSpPr>
        <p:spPr>
          <a:xfrm>
            <a:off x="3365696" y="792688"/>
            <a:ext cx="3770722" cy="1446550"/>
          </a:xfrm>
          <a:prstGeom prst="rect">
            <a:avLst/>
          </a:prstGeom>
          <a:noFill/>
        </p:spPr>
        <p:txBody>
          <a:bodyPr wrap="square" rtlCol="0">
            <a:spAutoFit/>
          </a:bodyPr>
          <a:lstStyle/>
          <a:p>
            <a:pPr marL="457200" indent="-457200">
              <a:lnSpc>
                <a:spcPct val="150000"/>
              </a:lnSpc>
              <a:buFont typeface="Wingdings" panose="05000000000000000000" pitchFamily="2" charset="2"/>
              <a:buChar char="q"/>
            </a:pPr>
            <a:r>
              <a:rPr lang="fr-F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Etude de la toxicité</a:t>
            </a:r>
          </a:p>
          <a:p>
            <a:pPr marL="457200" indent="-457200">
              <a:lnSpc>
                <a:spcPct val="150000"/>
              </a:lnSpc>
              <a:buFont typeface="Wingdings" panose="05000000000000000000" pitchFamily="2" charset="2"/>
              <a:buChar char="v"/>
            </a:pPr>
            <a:r>
              <a:rPr lang="fr-FR" sz="2200" b="1" dirty="0">
                <a:latin typeface="Arial" panose="020B0604020202020204" pitchFamily="34" charset="0"/>
                <a:ea typeface="Times New Roman" panose="02020603050405020304" pitchFamily="18" charset="0"/>
                <a:cs typeface="Arial" panose="020B0604020202020204" pitchFamily="34" charset="0"/>
              </a:rPr>
              <a:t>Toxicité subaiguë</a:t>
            </a:r>
          </a:p>
          <a:p>
            <a:endParaRPr lang="fr-FR" sz="2200" dirty="0">
              <a:latin typeface="Arial" panose="020B0604020202020204" pitchFamily="34" charset="0"/>
              <a:cs typeface="Arial" panose="020B0604020202020204" pitchFamily="34" charset="0"/>
            </a:endParaRPr>
          </a:p>
        </p:txBody>
      </p:sp>
      <p:grpSp>
        <p:nvGrpSpPr>
          <p:cNvPr id="9" name="Groupe 8"/>
          <p:cNvGrpSpPr/>
          <p:nvPr/>
        </p:nvGrpSpPr>
        <p:grpSpPr>
          <a:xfrm>
            <a:off x="1190504" y="-60125"/>
            <a:ext cx="9781176" cy="950374"/>
            <a:chOff x="-183015" y="599319"/>
            <a:chExt cx="10189028" cy="1487070"/>
          </a:xfrm>
        </p:grpSpPr>
        <p:sp>
          <p:nvSpPr>
            <p:cNvPr id="10" name="Rectangle à coins arrondis 9"/>
            <p:cNvSpPr/>
            <p:nvPr/>
          </p:nvSpPr>
          <p:spPr>
            <a:xfrm>
              <a:off x="0" y="599319"/>
              <a:ext cx="10006013" cy="148707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fr-FR" sz="2200">
                <a:latin typeface="Arial" panose="020B0604020202020204" pitchFamily="34" charset="0"/>
                <a:cs typeface="Arial" panose="020B0604020202020204" pitchFamily="34" charset="0"/>
              </a:endParaRPr>
            </a:p>
          </p:txBody>
        </p:sp>
        <p:sp>
          <p:nvSpPr>
            <p:cNvPr id="11" name="ZoneTexte 10"/>
            <p:cNvSpPr txBox="1"/>
            <p:nvPr/>
          </p:nvSpPr>
          <p:spPr>
            <a:xfrm>
              <a:off x="-183015" y="690226"/>
              <a:ext cx="9860827" cy="13418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6220" tIns="236220" rIns="236220" bIns="236220" numCol="1" spcCol="1270" anchor="ctr" anchorCtr="0">
              <a:noAutofit/>
            </a:bodyPr>
            <a:lstStyle/>
            <a:p>
              <a:pPr lvl="0" algn="ctr" defTabSz="2755900" rtl="0">
                <a:lnSpc>
                  <a:spcPct val="90000"/>
                </a:lnSpc>
                <a:spcBef>
                  <a:spcPct val="0"/>
                </a:spcBef>
                <a:spcAft>
                  <a:spcPct val="35000"/>
                </a:spcAft>
              </a:pPr>
              <a:r>
                <a:rPr lang="fr-FR" sz="4800" b="1" dirty="0">
                  <a:latin typeface="Arial" panose="020B0604020202020204" pitchFamily="34" charset="0"/>
                  <a:cs typeface="Arial" panose="020B0604020202020204" pitchFamily="34" charset="0"/>
                </a:rPr>
                <a:t>RESULTATS (3/9)</a:t>
              </a:r>
              <a:r>
                <a:rPr lang="fr-FR" sz="4800" b="1" kern="1200" dirty="0">
                  <a:latin typeface="Arial" panose="020B0604020202020204" pitchFamily="34" charset="0"/>
                  <a:cs typeface="Arial" panose="020B0604020202020204" pitchFamily="34" charset="0"/>
                </a:rPr>
                <a:t>  </a:t>
              </a:r>
              <a:endParaRPr lang="fr-FR" sz="4800" kern="1200" dirty="0">
                <a:latin typeface="Arial" panose="020B0604020202020204" pitchFamily="34" charset="0"/>
                <a:cs typeface="Arial" panose="020B0604020202020204" pitchFamily="34" charset="0"/>
              </a:endParaRPr>
            </a:p>
          </p:txBody>
        </p:sp>
      </p:grpSp>
      <p:graphicFrame>
        <p:nvGraphicFramePr>
          <p:cNvPr id="4" name="Tableau 3"/>
          <p:cNvGraphicFramePr>
            <a:graphicFrameLocks noGrp="1"/>
          </p:cNvGraphicFramePr>
          <p:nvPr>
            <p:extLst>
              <p:ext uri="{D42A27DB-BD31-4B8C-83A1-F6EECF244321}">
                <p14:modId xmlns:p14="http://schemas.microsoft.com/office/powerpoint/2010/main" val="595512506"/>
              </p:ext>
            </p:extLst>
          </p:nvPr>
        </p:nvGraphicFramePr>
        <p:xfrm>
          <a:off x="546577" y="2239238"/>
          <a:ext cx="8744736" cy="2202186"/>
        </p:xfrm>
        <a:graphic>
          <a:graphicData uri="http://schemas.openxmlformats.org/drawingml/2006/table">
            <a:tbl>
              <a:tblPr firstRow="1" firstCol="1" bandRow="1">
                <a:tableStyleId>{5C22544A-7EE6-4342-B048-85BDC9FD1C3A}</a:tableStyleId>
              </a:tblPr>
              <a:tblGrid>
                <a:gridCol w="1491863">
                  <a:extLst>
                    <a:ext uri="{9D8B030D-6E8A-4147-A177-3AD203B41FA5}">
                      <a16:colId xmlns:a16="http://schemas.microsoft.com/office/drawing/2014/main" val="627844387"/>
                    </a:ext>
                  </a:extLst>
                </a:gridCol>
                <a:gridCol w="2255881">
                  <a:extLst>
                    <a:ext uri="{9D8B030D-6E8A-4147-A177-3AD203B41FA5}">
                      <a16:colId xmlns:a16="http://schemas.microsoft.com/office/drawing/2014/main" val="4151466367"/>
                    </a:ext>
                  </a:extLst>
                </a:gridCol>
                <a:gridCol w="2498496">
                  <a:extLst>
                    <a:ext uri="{9D8B030D-6E8A-4147-A177-3AD203B41FA5}">
                      <a16:colId xmlns:a16="http://schemas.microsoft.com/office/drawing/2014/main" val="1683527365"/>
                    </a:ext>
                  </a:extLst>
                </a:gridCol>
                <a:gridCol w="2498496">
                  <a:extLst>
                    <a:ext uri="{9D8B030D-6E8A-4147-A177-3AD203B41FA5}">
                      <a16:colId xmlns:a16="http://schemas.microsoft.com/office/drawing/2014/main" val="1919154056"/>
                    </a:ext>
                  </a:extLst>
                </a:gridCol>
              </a:tblGrid>
              <a:tr h="363190">
                <a:tc>
                  <a:txBody>
                    <a:bodyPr/>
                    <a:lstStyle/>
                    <a:p>
                      <a:pPr algn="ctr"/>
                      <a:endParaRPr lang="fr-FR" sz="2400" b="1" dirty="0">
                        <a:effectLst/>
                        <a:latin typeface="+mn-lt"/>
                        <a:cs typeface="Times New Roman" panose="02020603050405020304" pitchFamily="18" charset="0"/>
                      </a:endParaRPr>
                    </a:p>
                  </a:txBody>
                  <a:tcPr marL="68580" marR="68580" marT="0" marB="0"/>
                </a:tc>
                <a:tc>
                  <a:txBody>
                    <a:bodyPr/>
                    <a:lstStyle/>
                    <a:p>
                      <a:pPr algn="ctr">
                        <a:lnSpc>
                          <a:spcPct val="150000"/>
                        </a:lnSpc>
                        <a:spcAft>
                          <a:spcPts val="0"/>
                        </a:spcAft>
                        <a:tabLst>
                          <a:tab pos="1386840" algn="r"/>
                        </a:tabLst>
                      </a:pPr>
                      <a:r>
                        <a:rPr lang="fr-FR" sz="2400" b="1" cap="all" dirty="0">
                          <a:effectLst/>
                          <a:latin typeface="+mn-lt"/>
                        </a:rPr>
                        <a:t>EHEF</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cap="all">
                          <a:effectLst/>
                          <a:latin typeface="+mn-lt"/>
                        </a:rPr>
                        <a:t>EHER</a:t>
                      </a:r>
                      <a:endParaRPr lang="fr-FR" sz="2400" b="1">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cap="all">
                          <a:effectLst/>
                          <a:latin typeface="+mn-lt"/>
                        </a:rPr>
                        <a:t>T</a:t>
                      </a:r>
                      <a:endParaRPr lang="fr-FR" sz="2400" b="1">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15339927"/>
                  </a:ext>
                </a:extLst>
              </a:tr>
              <a:tr h="363190">
                <a:tc>
                  <a:txBody>
                    <a:bodyPr/>
                    <a:lstStyle/>
                    <a:p>
                      <a:pPr algn="ctr">
                        <a:lnSpc>
                          <a:spcPct val="150000"/>
                        </a:lnSpc>
                        <a:spcAft>
                          <a:spcPts val="0"/>
                        </a:spcAft>
                      </a:pPr>
                      <a:r>
                        <a:rPr lang="fr-FR" sz="2400" b="1" cap="all">
                          <a:effectLst/>
                          <a:latin typeface="+mn-lt"/>
                        </a:rPr>
                        <a:t>Foie</a:t>
                      </a:r>
                      <a:endParaRPr lang="fr-FR" sz="2400" b="1">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4,7 g</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5,1g</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4,9g</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4073963"/>
                  </a:ext>
                </a:extLst>
              </a:tr>
              <a:tr h="363190">
                <a:tc>
                  <a:txBody>
                    <a:bodyPr/>
                    <a:lstStyle/>
                    <a:p>
                      <a:pPr algn="ctr">
                        <a:lnSpc>
                          <a:spcPct val="150000"/>
                        </a:lnSpc>
                        <a:spcAft>
                          <a:spcPts val="0"/>
                        </a:spcAft>
                      </a:pPr>
                      <a:r>
                        <a:rPr lang="fr-FR" sz="2400" b="1" cap="all">
                          <a:effectLst/>
                          <a:latin typeface="+mn-lt"/>
                        </a:rPr>
                        <a:t>Rein</a:t>
                      </a:r>
                      <a:endParaRPr lang="fr-FR" sz="2400" b="1">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0,75g</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0,85g</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0,85g</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29570723"/>
                  </a:ext>
                </a:extLst>
              </a:tr>
              <a:tr h="726381">
                <a:tc>
                  <a:txBody>
                    <a:bodyPr/>
                    <a:lstStyle/>
                    <a:p>
                      <a:pPr algn="ctr">
                        <a:lnSpc>
                          <a:spcPct val="150000"/>
                        </a:lnSpc>
                        <a:spcAft>
                          <a:spcPts val="0"/>
                        </a:spcAft>
                      </a:pPr>
                      <a:r>
                        <a:rPr lang="fr-FR" sz="2400" b="1" cap="all">
                          <a:effectLst/>
                          <a:latin typeface="+mn-lt"/>
                        </a:rPr>
                        <a:t>Cerveau</a:t>
                      </a:r>
                      <a:endParaRPr lang="fr-FR" sz="2400" b="1">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1,55g</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1,45g</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1,65g</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83001738"/>
                  </a:ext>
                </a:extLst>
              </a:tr>
            </a:tbl>
          </a:graphicData>
        </a:graphic>
      </p:graphicFrame>
      <p:sp>
        <p:nvSpPr>
          <p:cNvPr id="3" name="ZoneTexte 2">
            <a:extLst>
              <a:ext uri="{FF2B5EF4-FFF2-40B4-BE49-F238E27FC236}">
                <a16:creationId xmlns:a16="http://schemas.microsoft.com/office/drawing/2014/main" id="{864D9780-0941-A8C3-AD59-874C73AE801D}"/>
              </a:ext>
            </a:extLst>
          </p:cNvPr>
          <p:cNvSpPr txBox="1"/>
          <p:nvPr/>
        </p:nvSpPr>
        <p:spPr>
          <a:xfrm>
            <a:off x="9273206" y="2570890"/>
            <a:ext cx="2766820" cy="769441"/>
          </a:xfrm>
          <a:prstGeom prst="rect">
            <a:avLst/>
          </a:prstGeom>
          <a:noFill/>
        </p:spPr>
        <p:txBody>
          <a:bodyPr wrap="square" rtlCol="0">
            <a:spAutoFit/>
          </a:bodyPr>
          <a:lstStyle/>
          <a:p>
            <a:r>
              <a:rPr lang="fr-FR" sz="2200" b="1" dirty="0">
                <a:latin typeface="Arial" panose="020B0604020202020204" pitchFamily="34" charset="0"/>
                <a:cs typeface="Arial" panose="020B0604020202020204" pitchFamily="34" charset="0"/>
              </a:rPr>
              <a:t>Pas de différence significative</a:t>
            </a:r>
          </a:p>
        </p:txBody>
      </p:sp>
    </p:spTree>
    <p:extLst>
      <p:ext uri="{BB962C8B-B14F-4D97-AF65-F5344CB8AC3E}">
        <p14:creationId xmlns:p14="http://schemas.microsoft.com/office/powerpoint/2010/main" val="2757397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06476" y="5730730"/>
            <a:ext cx="5995447" cy="430887"/>
          </a:xfrm>
          <a:prstGeom prst="rect">
            <a:avLst/>
          </a:prstGeom>
          <a:noFill/>
        </p:spPr>
        <p:txBody>
          <a:bodyPr wrap="square" rtlCol="0">
            <a:spAutoFit/>
          </a:bodyPr>
          <a:lstStyle/>
          <a:p>
            <a:pPr algn="ctr"/>
            <a:r>
              <a:rPr lang="fr-FR" sz="2200" b="1" dirty="0">
                <a:latin typeface="Arial" panose="020B0604020202020204" pitchFamily="34" charset="0"/>
                <a:cs typeface="Arial" panose="020B0604020202020204" pitchFamily="34" charset="0"/>
              </a:rPr>
              <a:t>Paramètres hématologiques </a:t>
            </a:r>
          </a:p>
        </p:txBody>
      </p:sp>
      <p:sp>
        <p:nvSpPr>
          <p:cNvPr id="7" name="Espace réservé du numéro de diapositive 6"/>
          <p:cNvSpPr>
            <a:spLocks noGrp="1"/>
          </p:cNvSpPr>
          <p:nvPr>
            <p:ph type="sldNum" sz="quarter" idx="12"/>
          </p:nvPr>
        </p:nvSpPr>
        <p:spPr>
          <a:xfrm>
            <a:off x="7032090" y="6356350"/>
            <a:ext cx="4321709" cy="365125"/>
          </a:xfrm>
        </p:spPr>
        <p:txBody>
          <a:bodyPr/>
          <a:lstStyle/>
          <a:p>
            <a:fld id="{D57F1E4F-1CFF-5643-939E-217C01CDF565}" type="slidenum">
              <a:rPr lang="en-US" sz="2200" smtClean="0">
                <a:solidFill>
                  <a:srgbClr val="00B0F0"/>
                </a:solidFill>
                <a:latin typeface="Arial" panose="020B0604020202020204" pitchFamily="34" charset="0"/>
                <a:cs typeface="Arial" panose="020B0604020202020204" pitchFamily="34" charset="0"/>
              </a:rPr>
              <a:pPr/>
              <a:t>21</a:t>
            </a:fld>
            <a:endParaRPr lang="en-US" sz="2200" dirty="0">
              <a:solidFill>
                <a:srgbClr val="00B0F0"/>
              </a:solidFill>
              <a:latin typeface="Arial" panose="020B0604020202020204" pitchFamily="34" charset="0"/>
              <a:cs typeface="Arial" panose="020B0604020202020204" pitchFamily="34" charset="0"/>
            </a:endParaRPr>
          </a:p>
        </p:txBody>
      </p:sp>
      <p:sp>
        <p:nvSpPr>
          <p:cNvPr id="8" name="ZoneTexte 7"/>
          <p:cNvSpPr txBox="1"/>
          <p:nvPr/>
        </p:nvSpPr>
        <p:spPr>
          <a:xfrm>
            <a:off x="4115729" y="1002479"/>
            <a:ext cx="3770722" cy="1277273"/>
          </a:xfrm>
          <a:prstGeom prst="rect">
            <a:avLst/>
          </a:prstGeom>
          <a:noFill/>
        </p:spPr>
        <p:txBody>
          <a:bodyPr wrap="square" rtlCol="0">
            <a:spAutoFit/>
          </a:bodyPr>
          <a:lstStyle/>
          <a:p>
            <a:pPr marL="457200" indent="-457200">
              <a:buFont typeface="Wingdings" panose="05000000000000000000" pitchFamily="2" charset="2"/>
              <a:buChar char="q"/>
            </a:pPr>
            <a:r>
              <a:rPr lang="fr-F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Etude de la toxicité</a:t>
            </a:r>
          </a:p>
          <a:p>
            <a:pPr marL="457200" indent="-457200">
              <a:lnSpc>
                <a:spcPct val="150000"/>
              </a:lnSpc>
              <a:buFont typeface="Wingdings" panose="05000000000000000000" pitchFamily="2" charset="2"/>
              <a:buChar char="v"/>
            </a:pPr>
            <a:r>
              <a:rPr lang="fr-FR" sz="2200" b="1" dirty="0">
                <a:latin typeface="Arial" panose="020B0604020202020204" pitchFamily="34" charset="0"/>
                <a:ea typeface="Times New Roman" panose="02020603050405020304" pitchFamily="18" charset="0"/>
                <a:cs typeface="Arial" panose="020B0604020202020204" pitchFamily="34" charset="0"/>
              </a:rPr>
              <a:t>Toxicité subaiguë</a:t>
            </a:r>
          </a:p>
          <a:p>
            <a:endParaRPr lang="fr-FR" sz="2200" dirty="0">
              <a:latin typeface="Arial" panose="020B0604020202020204" pitchFamily="34" charset="0"/>
              <a:cs typeface="Arial" panose="020B0604020202020204" pitchFamily="34" charset="0"/>
            </a:endParaRPr>
          </a:p>
        </p:txBody>
      </p:sp>
      <p:grpSp>
        <p:nvGrpSpPr>
          <p:cNvPr id="9" name="Groupe 8"/>
          <p:cNvGrpSpPr/>
          <p:nvPr/>
        </p:nvGrpSpPr>
        <p:grpSpPr>
          <a:xfrm>
            <a:off x="971144" y="0"/>
            <a:ext cx="9882386" cy="1113183"/>
            <a:chOff x="-183015" y="599319"/>
            <a:chExt cx="10189028" cy="1487070"/>
          </a:xfrm>
        </p:grpSpPr>
        <p:sp>
          <p:nvSpPr>
            <p:cNvPr id="10" name="Rectangle à coins arrondis 9"/>
            <p:cNvSpPr/>
            <p:nvPr/>
          </p:nvSpPr>
          <p:spPr>
            <a:xfrm>
              <a:off x="0" y="599319"/>
              <a:ext cx="10006013" cy="148707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fr-FR" sz="2200">
                <a:latin typeface="Arial" panose="020B0604020202020204" pitchFamily="34" charset="0"/>
                <a:cs typeface="Arial" panose="020B0604020202020204" pitchFamily="34" charset="0"/>
              </a:endParaRPr>
            </a:p>
          </p:txBody>
        </p:sp>
        <p:sp>
          <p:nvSpPr>
            <p:cNvPr id="11" name="ZoneTexte 10"/>
            <p:cNvSpPr txBox="1"/>
            <p:nvPr/>
          </p:nvSpPr>
          <p:spPr>
            <a:xfrm>
              <a:off x="-183015" y="690226"/>
              <a:ext cx="9860827" cy="13418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6220" tIns="236220" rIns="236220" bIns="236220" numCol="1" spcCol="1270" anchor="ctr" anchorCtr="0">
              <a:noAutofit/>
            </a:bodyPr>
            <a:lstStyle/>
            <a:p>
              <a:pPr lvl="0" algn="ctr" defTabSz="2755900" rtl="0">
                <a:lnSpc>
                  <a:spcPct val="90000"/>
                </a:lnSpc>
                <a:spcBef>
                  <a:spcPct val="0"/>
                </a:spcBef>
                <a:spcAft>
                  <a:spcPct val="35000"/>
                </a:spcAft>
              </a:pPr>
              <a:r>
                <a:rPr lang="fr-FR" sz="4800" b="1" dirty="0">
                  <a:latin typeface="Arial" panose="020B0604020202020204" pitchFamily="34" charset="0"/>
                  <a:cs typeface="Arial" panose="020B0604020202020204" pitchFamily="34" charset="0"/>
                </a:rPr>
                <a:t>RESULTATS (4/9)</a:t>
              </a:r>
              <a:r>
                <a:rPr lang="fr-FR" sz="4800" b="1" kern="1200" dirty="0">
                  <a:latin typeface="Arial" panose="020B0604020202020204" pitchFamily="34" charset="0"/>
                  <a:cs typeface="Arial" panose="020B0604020202020204" pitchFamily="34" charset="0"/>
                </a:rPr>
                <a:t>  </a:t>
              </a:r>
              <a:endParaRPr lang="fr-FR" sz="4800" kern="1200" dirty="0">
                <a:latin typeface="Arial" panose="020B0604020202020204" pitchFamily="34" charset="0"/>
                <a:cs typeface="Arial" panose="020B0604020202020204" pitchFamily="34" charset="0"/>
              </a:endParaRPr>
            </a:p>
          </p:txBody>
        </p:sp>
      </p:grpSp>
      <p:graphicFrame>
        <p:nvGraphicFramePr>
          <p:cNvPr id="3" name="Tableau 2"/>
          <p:cNvGraphicFramePr>
            <a:graphicFrameLocks noGrp="1"/>
          </p:cNvGraphicFramePr>
          <p:nvPr>
            <p:extLst>
              <p:ext uri="{D42A27DB-BD31-4B8C-83A1-F6EECF244321}">
                <p14:modId xmlns:p14="http://schemas.microsoft.com/office/powerpoint/2010/main" val="2809345942"/>
              </p:ext>
            </p:extLst>
          </p:nvPr>
        </p:nvGraphicFramePr>
        <p:xfrm>
          <a:off x="730590" y="1798933"/>
          <a:ext cx="10541000" cy="3443545"/>
        </p:xfrm>
        <a:graphic>
          <a:graphicData uri="http://schemas.openxmlformats.org/drawingml/2006/table">
            <a:tbl>
              <a:tblPr firstRow="1" firstCol="1" bandRow="1">
                <a:tableStyleId>{5C22544A-7EE6-4342-B048-85BDC9FD1C3A}</a:tableStyleId>
              </a:tblPr>
              <a:tblGrid>
                <a:gridCol w="1791680">
                  <a:extLst>
                    <a:ext uri="{9D8B030D-6E8A-4147-A177-3AD203B41FA5}">
                      <a16:colId xmlns:a16="http://schemas.microsoft.com/office/drawing/2014/main" val="909469077"/>
                    </a:ext>
                  </a:extLst>
                </a:gridCol>
                <a:gridCol w="2916440">
                  <a:extLst>
                    <a:ext uri="{9D8B030D-6E8A-4147-A177-3AD203B41FA5}">
                      <a16:colId xmlns:a16="http://schemas.microsoft.com/office/drawing/2014/main" val="646692992"/>
                    </a:ext>
                  </a:extLst>
                </a:gridCol>
                <a:gridCol w="2916440">
                  <a:extLst>
                    <a:ext uri="{9D8B030D-6E8A-4147-A177-3AD203B41FA5}">
                      <a16:colId xmlns:a16="http://schemas.microsoft.com/office/drawing/2014/main" val="1702263138"/>
                    </a:ext>
                  </a:extLst>
                </a:gridCol>
                <a:gridCol w="2916440">
                  <a:extLst>
                    <a:ext uri="{9D8B030D-6E8A-4147-A177-3AD203B41FA5}">
                      <a16:colId xmlns:a16="http://schemas.microsoft.com/office/drawing/2014/main" val="2861355785"/>
                    </a:ext>
                  </a:extLst>
                </a:gridCol>
              </a:tblGrid>
              <a:tr h="331158">
                <a:tc>
                  <a:txBody>
                    <a:bodyPr/>
                    <a:lstStyle/>
                    <a:p>
                      <a:endParaRPr lang="fr-FR" sz="2000" b="1" dirty="0">
                        <a:effectLst/>
                        <a:latin typeface="+mn-lt"/>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a:effectLst/>
                          <a:latin typeface="+mn-lt"/>
                        </a:rPr>
                        <a:t>EHEF</a:t>
                      </a:r>
                      <a:endParaRPr lang="fr-FR" sz="2400" b="1">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a:effectLst/>
                          <a:latin typeface="+mn-lt"/>
                        </a:rPr>
                        <a:t>EHER</a:t>
                      </a:r>
                      <a:endParaRPr lang="fr-FR" sz="2400" b="1">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T</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45771180"/>
                  </a:ext>
                </a:extLst>
              </a:tr>
              <a:tr h="331158">
                <a:tc>
                  <a:txBody>
                    <a:bodyPr/>
                    <a:lstStyle/>
                    <a:p>
                      <a:pPr algn="just">
                        <a:lnSpc>
                          <a:spcPct val="150000"/>
                        </a:lnSpc>
                        <a:spcAft>
                          <a:spcPts val="0"/>
                        </a:spcAft>
                      </a:pPr>
                      <a:r>
                        <a:rPr lang="fr-FR" sz="2400" b="1" dirty="0">
                          <a:effectLst/>
                          <a:latin typeface="+mn-lt"/>
                        </a:rPr>
                        <a:t>GBx10</a:t>
                      </a:r>
                      <a:r>
                        <a:rPr lang="fr-FR" sz="2400" b="1" baseline="30000" dirty="0">
                          <a:effectLst/>
                          <a:latin typeface="+mn-lt"/>
                        </a:rPr>
                        <a:t>3</a:t>
                      </a:r>
                      <a:r>
                        <a:rPr lang="fr-FR" sz="2400" b="1" dirty="0">
                          <a:effectLst/>
                          <a:latin typeface="+mn-lt"/>
                        </a:rPr>
                        <a:t>/µL</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14,32(±4,05)</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15,12(±2,13)</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a:effectLst/>
                          <a:latin typeface="+mn-lt"/>
                        </a:rPr>
                        <a:t>10,42(±3,19)</a:t>
                      </a:r>
                      <a:endParaRPr lang="fr-FR" sz="2400" b="1">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86950374"/>
                  </a:ext>
                </a:extLst>
              </a:tr>
              <a:tr h="331158">
                <a:tc>
                  <a:txBody>
                    <a:bodyPr/>
                    <a:lstStyle/>
                    <a:p>
                      <a:pPr algn="just">
                        <a:lnSpc>
                          <a:spcPct val="150000"/>
                        </a:lnSpc>
                        <a:spcAft>
                          <a:spcPts val="0"/>
                        </a:spcAft>
                      </a:pPr>
                      <a:r>
                        <a:rPr lang="fr-FR" sz="2400" b="1" dirty="0" err="1">
                          <a:effectLst/>
                          <a:latin typeface="+mn-lt"/>
                        </a:rPr>
                        <a:t>Hb</a:t>
                      </a:r>
                      <a:r>
                        <a:rPr lang="fr-FR" sz="2400" b="1" dirty="0">
                          <a:effectLst/>
                          <a:latin typeface="+mn-lt"/>
                        </a:rPr>
                        <a:t>(g/</a:t>
                      </a:r>
                      <a:r>
                        <a:rPr lang="fr-FR" sz="2400" b="1" dirty="0" err="1">
                          <a:effectLst/>
                          <a:latin typeface="+mn-lt"/>
                        </a:rPr>
                        <a:t>dL</a:t>
                      </a:r>
                      <a:r>
                        <a:rPr lang="fr-FR" sz="2400" b="1" dirty="0">
                          <a:effectLst/>
                          <a:latin typeface="+mn-lt"/>
                        </a:rPr>
                        <a:t>)</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12,97(±0,99)</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a:effectLst/>
                          <a:latin typeface="+mn-lt"/>
                        </a:rPr>
                        <a:t>13,68(±1,33)</a:t>
                      </a:r>
                      <a:endParaRPr lang="fr-FR" sz="2400" b="1">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a:effectLst/>
                          <a:latin typeface="+mn-lt"/>
                        </a:rPr>
                        <a:t>11,93(±1,93)</a:t>
                      </a:r>
                      <a:endParaRPr lang="fr-FR" sz="2400" b="1">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72678218"/>
                  </a:ext>
                </a:extLst>
              </a:tr>
              <a:tr h="331158">
                <a:tc>
                  <a:txBody>
                    <a:bodyPr/>
                    <a:lstStyle/>
                    <a:p>
                      <a:pPr algn="just">
                        <a:lnSpc>
                          <a:spcPct val="150000"/>
                        </a:lnSpc>
                        <a:spcAft>
                          <a:spcPts val="0"/>
                        </a:spcAft>
                      </a:pPr>
                      <a:r>
                        <a:rPr lang="fr-FR" sz="2400" b="1">
                          <a:effectLst/>
                          <a:latin typeface="+mn-lt"/>
                        </a:rPr>
                        <a:t>RBCx10</a:t>
                      </a:r>
                      <a:r>
                        <a:rPr lang="fr-FR" sz="2400" b="1" baseline="30000">
                          <a:effectLst/>
                          <a:latin typeface="+mn-lt"/>
                        </a:rPr>
                        <a:t>6</a:t>
                      </a:r>
                      <a:r>
                        <a:rPr lang="fr-FR" sz="2400" b="1">
                          <a:effectLst/>
                          <a:latin typeface="+mn-lt"/>
                        </a:rPr>
                        <a:t>/µL</a:t>
                      </a:r>
                      <a:endParaRPr lang="fr-FR" sz="2400" b="1">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6,67(±0,45)</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a:effectLst/>
                          <a:latin typeface="+mn-lt"/>
                        </a:rPr>
                        <a:t>7,11(±0,38)</a:t>
                      </a:r>
                      <a:endParaRPr lang="fr-FR" sz="2400" b="1">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a:effectLst/>
                          <a:latin typeface="+mn-lt"/>
                        </a:rPr>
                        <a:t>6,55(±1,05)</a:t>
                      </a:r>
                      <a:endParaRPr lang="fr-FR" sz="2400" b="1">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61911990"/>
                  </a:ext>
                </a:extLst>
              </a:tr>
              <a:tr h="331158">
                <a:tc>
                  <a:txBody>
                    <a:bodyPr/>
                    <a:lstStyle/>
                    <a:p>
                      <a:pPr algn="just">
                        <a:lnSpc>
                          <a:spcPct val="150000"/>
                        </a:lnSpc>
                        <a:spcAft>
                          <a:spcPts val="0"/>
                        </a:spcAft>
                      </a:pPr>
                      <a:r>
                        <a:rPr lang="fr-FR" sz="2400" b="1">
                          <a:effectLst/>
                          <a:latin typeface="+mn-lt"/>
                        </a:rPr>
                        <a:t>HCT (%)</a:t>
                      </a:r>
                      <a:endParaRPr lang="fr-FR" sz="2400" b="1">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35,31(±2,54)</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37,33(±2,88)</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a:effectLst/>
                          <a:latin typeface="+mn-lt"/>
                        </a:rPr>
                        <a:t>32,68(±4,56)</a:t>
                      </a:r>
                      <a:endParaRPr lang="fr-FR" sz="2400" b="1">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27213895"/>
                  </a:ext>
                </a:extLst>
              </a:tr>
              <a:tr h="331158">
                <a:tc>
                  <a:txBody>
                    <a:bodyPr/>
                    <a:lstStyle/>
                    <a:p>
                      <a:pPr algn="just">
                        <a:lnSpc>
                          <a:spcPct val="150000"/>
                        </a:lnSpc>
                        <a:spcAft>
                          <a:spcPts val="0"/>
                        </a:spcAft>
                      </a:pPr>
                      <a:r>
                        <a:rPr lang="fr-FR" sz="2400" b="1">
                          <a:effectLst/>
                          <a:latin typeface="+mn-lt"/>
                        </a:rPr>
                        <a:t>PLTx10</a:t>
                      </a:r>
                      <a:r>
                        <a:rPr lang="fr-FR" sz="2400" b="1" baseline="30000">
                          <a:effectLst/>
                          <a:latin typeface="+mn-lt"/>
                        </a:rPr>
                        <a:t>3</a:t>
                      </a:r>
                      <a:r>
                        <a:rPr lang="fr-FR" sz="2400" b="1">
                          <a:effectLst/>
                          <a:latin typeface="+mn-lt"/>
                        </a:rPr>
                        <a:t>/µL</a:t>
                      </a:r>
                      <a:endParaRPr lang="fr-FR" sz="2400" b="1">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a:effectLst/>
                          <a:latin typeface="+mn-lt"/>
                        </a:rPr>
                        <a:t>780,00(±187,07)</a:t>
                      </a:r>
                      <a:endParaRPr lang="fr-FR" sz="2400" b="1">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487,50(±180,58)</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825,11(±213,34)</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53385255"/>
                  </a:ext>
                </a:extLst>
              </a:tr>
              <a:tr h="331158">
                <a:tc>
                  <a:txBody>
                    <a:bodyPr/>
                    <a:lstStyle/>
                    <a:p>
                      <a:pPr algn="just">
                        <a:lnSpc>
                          <a:spcPct val="150000"/>
                        </a:lnSpc>
                        <a:spcAft>
                          <a:spcPts val="0"/>
                        </a:spcAft>
                      </a:pPr>
                      <a:r>
                        <a:rPr lang="fr-FR" sz="2400" b="1">
                          <a:effectLst/>
                          <a:latin typeface="+mn-lt"/>
                        </a:rPr>
                        <a:t>VGM(fl)</a:t>
                      </a:r>
                      <a:endParaRPr lang="fr-FR" sz="2400" b="1">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52,97(±1,62)</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52,50(±1,89)</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50,09(±2,07)</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71639934"/>
                  </a:ext>
                </a:extLst>
              </a:tr>
            </a:tbl>
          </a:graphicData>
        </a:graphic>
      </p:graphicFrame>
      <p:sp>
        <p:nvSpPr>
          <p:cNvPr id="4" name="Ellipse 3">
            <a:extLst>
              <a:ext uri="{FF2B5EF4-FFF2-40B4-BE49-F238E27FC236}">
                <a16:creationId xmlns:a16="http://schemas.microsoft.com/office/drawing/2014/main" id="{09DA76A1-6D7C-9FA1-537E-3C1A27ADCC52}"/>
              </a:ext>
            </a:extLst>
          </p:cNvPr>
          <p:cNvSpPr/>
          <p:nvPr/>
        </p:nvSpPr>
        <p:spPr>
          <a:xfrm>
            <a:off x="6096000" y="2279752"/>
            <a:ext cx="1790451" cy="635726"/>
          </a:xfrm>
          <a:prstGeom prst="ellipse">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5" name="Ellipse 4">
            <a:extLst>
              <a:ext uri="{FF2B5EF4-FFF2-40B4-BE49-F238E27FC236}">
                <a16:creationId xmlns:a16="http://schemas.microsoft.com/office/drawing/2014/main" id="{0510782D-5D3C-FF40-0A51-179406B8D8C1}"/>
              </a:ext>
            </a:extLst>
          </p:cNvPr>
          <p:cNvSpPr/>
          <p:nvPr/>
        </p:nvSpPr>
        <p:spPr>
          <a:xfrm>
            <a:off x="3048000" y="4704119"/>
            <a:ext cx="1909945" cy="635726"/>
          </a:xfrm>
          <a:prstGeom prst="ellipse">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 name="Ellipse 5">
            <a:extLst>
              <a:ext uri="{FF2B5EF4-FFF2-40B4-BE49-F238E27FC236}">
                <a16:creationId xmlns:a16="http://schemas.microsoft.com/office/drawing/2014/main" id="{544A3089-89F5-3429-9228-C25F00A1B825}"/>
              </a:ext>
            </a:extLst>
          </p:cNvPr>
          <p:cNvSpPr/>
          <p:nvPr/>
        </p:nvSpPr>
        <p:spPr>
          <a:xfrm>
            <a:off x="5830958" y="4248975"/>
            <a:ext cx="2266120" cy="635726"/>
          </a:xfrm>
          <a:prstGeom prst="ellipse">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68332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D57F1E4F-1CFF-5643-939E-217C01CDF565}" type="slidenum">
              <a:rPr lang="en-US" sz="2200" smtClean="0">
                <a:solidFill>
                  <a:srgbClr val="00B0F0"/>
                </a:solidFill>
                <a:latin typeface="Arial" panose="020B0604020202020204" pitchFamily="34" charset="0"/>
                <a:cs typeface="Arial" panose="020B0604020202020204" pitchFamily="34" charset="0"/>
              </a:rPr>
              <a:pPr/>
              <a:t>22</a:t>
            </a:fld>
            <a:endParaRPr lang="en-US" sz="2200" dirty="0">
              <a:solidFill>
                <a:srgbClr val="00B0F0"/>
              </a:solidFill>
              <a:latin typeface="Arial" panose="020B0604020202020204" pitchFamily="34" charset="0"/>
              <a:cs typeface="Arial" panose="020B0604020202020204" pitchFamily="34" charset="0"/>
            </a:endParaRPr>
          </a:p>
        </p:txBody>
      </p:sp>
      <p:sp>
        <p:nvSpPr>
          <p:cNvPr id="8" name="ZoneTexte 7"/>
          <p:cNvSpPr txBox="1"/>
          <p:nvPr/>
        </p:nvSpPr>
        <p:spPr>
          <a:xfrm>
            <a:off x="3257222" y="836341"/>
            <a:ext cx="3770722" cy="1446550"/>
          </a:xfrm>
          <a:prstGeom prst="rect">
            <a:avLst/>
          </a:prstGeom>
          <a:noFill/>
        </p:spPr>
        <p:txBody>
          <a:bodyPr wrap="square" rtlCol="0">
            <a:spAutoFit/>
          </a:bodyPr>
          <a:lstStyle/>
          <a:p>
            <a:pPr marL="457200" indent="-457200">
              <a:lnSpc>
                <a:spcPct val="150000"/>
              </a:lnSpc>
              <a:buFont typeface="Wingdings" panose="05000000000000000000" pitchFamily="2" charset="2"/>
              <a:buChar char="q"/>
            </a:pPr>
            <a:r>
              <a:rPr lang="fr-F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Etude de la toxicité</a:t>
            </a:r>
          </a:p>
          <a:p>
            <a:pPr marL="457200" indent="-457200">
              <a:lnSpc>
                <a:spcPct val="150000"/>
              </a:lnSpc>
              <a:buFont typeface="Wingdings" panose="05000000000000000000" pitchFamily="2" charset="2"/>
              <a:buChar char="v"/>
            </a:pPr>
            <a:r>
              <a:rPr lang="fr-FR" sz="2200" b="1" dirty="0">
                <a:latin typeface="Arial" panose="020B0604020202020204" pitchFamily="34" charset="0"/>
                <a:ea typeface="Times New Roman" panose="02020603050405020304" pitchFamily="18" charset="0"/>
                <a:cs typeface="Arial" panose="020B0604020202020204" pitchFamily="34" charset="0"/>
              </a:rPr>
              <a:t>Toxicité subaiguë</a:t>
            </a:r>
          </a:p>
          <a:p>
            <a:endParaRPr lang="fr-FR" sz="2200" dirty="0">
              <a:latin typeface="Arial" panose="020B0604020202020204" pitchFamily="34" charset="0"/>
              <a:cs typeface="Arial" panose="020B0604020202020204" pitchFamily="34" charset="0"/>
            </a:endParaRPr>
          </a:p>
        </p:txBody>
      </p:sp>
      <p:grpSp>
        <p:nvGrpSpPr>
          <p:cNvPr id="9" name="Groupe 8"/>
          <p:cNvGrpSpPr/>
          <p:nvPr/>
        </p:nvGrpSpPr>
        <p:grpSpPr>
          <a:xfrm>
            <a:off x="971143" y="-33267"/>
            <a:ext cx="9770816" cy="965317"/>
            <a:chOff x="-172223" y="582679"/>
            <a:chExt cx="10178236" cy="1503710"/>
          </a:xfrm>
        </p:grpSpPr>
        <p:sp>
          <p:nvSpPr>
            <p:cNvPr id="10" name="Rectangle à coins arrondis 9"/>
            <p:cNvSpPr/>
            <p:nvPr/>
          </p:nvSpPr>
          <p:spPr>
            <a:xfrm>
              <a:off x="0" y="599319"/>
              <a:ext cx="10006013" cy="148707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fr-FR" sz="2200">
                <a:latin typeface="Arial" panose="020B0604020202020204" pitchFamily="34" charset="0"/>
                <a:cs typeface="Arial" panose="020B0604020202020204" pitchFamily="34" charset="0"/>
              </a:endParaRPr>
            </a:p>
          </p:txBody>
        </p:sp>
        <p:sp>
          <p:nvSpPr>
            <p:cNvPr id="11" name="ZoneTexte 10"/>
            <p:cNvSpPr txBox="1"/>
            <p:nvPr/>
          </p:nvSpPr>
          <p:spPr>
            <a:xfrm>
              <a:off x="-172223" y="582679"/>
              <a:ext cx="9860827" cy="13418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6220" tIns="236220" rIns="236220" bIns="236220" numCol="1" spcCol="1270" anchor="ctr" anchorCtr="0">
              <a:noAutofit/>
            </a:bodyPr>
            <a:lstStyle/>
            <a:p>
              <a:pPr lvl="0" algn="ctr" defTabSz="2755900" rtl="0">
                <a:lnSpc>
                  <a:spcPct val="90000"/>
                </a:lnSpc>
                <a:spcBef>
                  <a:spcPct val="0"/>
                </a:spcBef>
                <a:spcAft>
                  <a:spcPct val="35000"/>
                </a:spcAft>
              </a:pPr>
              <a:r>
                <a:rPr lang="fr-FR" sz="4800" b="1" dirty="0">
                  <a:latin typeface="Arial" panose="020B0604020202020204" pitchFamily="34" charset="0"/>
                  <a:cs typeface="Arial" panose="020B0604020202020204" pitchFamily="34" charset="0"/>
                </a:rPr>
                <a:t>RESULTATS (5/9)</a:t>
              </a:r>
              <a:r>
                <a:rPr lang="fr-FR" sz="4800" b="1" kern="1200" dirty="0">
                  <a:latin typeface="Arial" panose="020B0604020202020204" pitchFamily="34" charset="0"/>
                  <a:cs typeface="Arial" panose="020B0604020202020204" pitchFamily="34" charset="0"/>
                </a:rPr>
                <a:t>  </a:t>
              </a:r>
              <a:endParaRPr lang="fr-FR" sz="4800" kern="1200" dirty="0">
                <a:latin typeface="Arial" panose="020B0604020202020204" pitchFamily="34" charset="0"/>
                <a:cs typeface="Arial" panose="020B0604020202020204" pitchFamily="34" charset="0"/>
              </a:endParaRPr>
            </a:p>
          </p:txBody>
        </p:sp>
      </p:grpSp>
      <p:sp>
        <p:nvSpPr>
          <p:cNvPr id="4" name="Rectangle 3"/>
          <p:cNvSpPr/>
          <p:nvPr/>
        </p:nvSpPr>
        <p:spPr>
          <a:xfrm>
            <a:off x="145143" y="1524771"/>
            <a:ext cx="11901714" cy="5277150"/>
          </a:xfrm>
          <a:prstGeom prst="rect">
            <a:avLst/>
          </a:prstGeom>
        </p:spPr>
        <p:txBody>
          <a:bodyPr wrap="square">
            <a:spAutoFit/>
          </a:bodyPr>
          <a:lstStyle/>
          <a:p>
            <a:pPr marL="285750" indent="-285750" algn="just">
              <a:lnSpc>
                <a:spcPct val="200000"/>
              </a:lnSpc>
              <a:spcAft>
                <a:spcPts val="0"/>
              </a:spcAft>
              <a:buFont typeface="Arial" panose="020B0604020202020204" pitchFamily="34" charset="0"/>
              <a:buChar char="•"/>
            </a:pPr>
            <a:r>
              <a:rPr lang="fr-FR" sz="2200" b="1" dirty="0">
                <a:solidFill>
                  <a:srgbClr val="000000"/>
                </a:solidFill>
                <a:latin typeface="Arial" panose="020B0604020202020204" pitchFamily="34" charset="0"/>
                <a:ea typeface="SimSun" panose="02010600030101010101" pitchFamily="2" charset="-122"/>
                <a:cs typeface="Arial" panose="020B0604020202020204" pitchFamily="34" charset="0"/>
              </a:rPr>
              <a:t>Le bilan hématologique : </a:t>
            </a:r>
          </a:p>
          <a:p>
            <a:pPr marL="742950" lvl="1" indent="-285750" algn="just">
              <a:lnSpc>
                <a:spcPct val="200000"/>
              </a:lnSpc>
              <a:buFont typeface="Arial" panose="020B0604020202020204" pitchFamily="34" charset="0"/>
              <a:buChar char="•"/>
            </a:pPr>
            <a:r>
              <a:rPr lang="fr-FR" sz="2200" b="1" dirty="0">
                <a:solidFill>
                  <a:srgbClr val="000000"/>
                </a:solidFill>
                <a:latin typeface="Arial" panose="020B0604020202020204" pitchFamily="34" charset="0"/>
                <a:ea typeface="SimSun" panose="02010600030101010101" pitchFamily="2" charset="-122"/>
                <a:cs typeface="Arial" panose="020B0604020202020204" pitchFamily="34" charset="0"/>
              </a:rPr>
              <a:t>    Taux globules blancs (EHER) 		      un renforcement du système immunitaire.</a:t>
            </a:r>
            <a:endParaRPr lang="fr-FR" sz="2200" b="1" dirty="0">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lnSpc>
                <a:spcPct val="200000"/>
              </a:lnSpc>
              <a:buFont typeface="Arial" panose="020B0604020202020204" pitchFamily="34" charset="0"/>
              <a:buChar char="•"/>
            </a:pPr>
            <a:r>
              <a:rPr lang="fr-FR" sz="2200" b="1" dirty="0">
                <a:solidFill>
                  <a:srgbClr val="000000"/>
                </a:solidFill>
                <a:latin typeface="Arial" panose="020B0604020202020204" pitchFamily="34" charset="0"/>
                <a:ea typeface="SimSun" panose="02010600030101010101" pitchFamily="2" charset="-122"/>
                <a:cs typeface="Arial" panose="020B0604020202020204" pitchFamily="34" charset="0"/>
              </a:rPr>
              <a:t>   Taux de plaquette (EHER) 		   Suggérant la présence potentiel d’une </a:t>
            </a:r>
            <a:r>
              <a:rPr lang="fr-FR" sz="2200" b="1" dirty="0">
                <a:latin typeface="Arial" panose="020B0604020202020204" pitchFamily="34" charset="0"/>
                <a:ea typeface="Times New Roman" panose="02020603050405020304" pitchFamily="18" charset="0"/>
                <a:cs typeface="Arial" panose="020B0604020202020204" pitchFamily="34" charset="0"/>
              </a:rPr>
              <a:t>substances hépatotoxiques dans l’EHER.</a:t>
            </a:r>
          </a:p>
          <a:p>
            <a:pPr marL="742950" lvl="1" indent="-285750" algn="just">
              <a:lnSpc>
                <a:spcPct val="200000"/>
              </a:lnSpc>
              <a:buFont typeface="Arial" panose="020B0604020202020204" pitchFamily="34" charset="0"/>
              <a:buChar char="•"/>
            </a:pPr>
            <a:r>
              <a:rPr lang="fr-FR" sz="2200" b="1" dirty="0">
                <a:solidFill>
                  <a:srgbClr val="000000"/>
                </a:solidFill>
                <a:latin typeface="Arial" panose="020B0604020202020204" pitchFamily="34" charset="0"/>
                <a:ea typeface="SimSun" panose="02010600030101010101" pitchFamily="2" charset="-122"/>
                <a:cs typeface="Arial" panose="020B0604020202020204" pitchFamily="34" charset="0"/>
              </a:rPr>
              <a:t>   VGM chez le lot traité aux EHEF  			 augmentation isolée du VGM restent non significatives car elle n’est pas accompagné d’une anémie.</a:t>
            </a:r>
            <a:endParaRPr lang="fr-FR" sz="2200" b="1"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lnSpc>
                <a:spcPct val="200000"/>
              </a:lnSpc>
              <a:buFont typeface="Arial" panose="020B0604020202020204" pitchFamily="34" charset="0"/>
              <a:buChar char="•"/>
            </a:pPr>
            <a:endParaRPr lang="fr-FR" sz="2200" b="1" dirty="0">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lnSpc>
                <a:spcPct val="150000"/>
              </a:lnSpc>
              <a:buFont typeface="Arial" panose="020B0604020202020204" pitchFamily="34" charset="0"/>
              <a:buChar char="•"/>
            </a:pPr>
            <a:endParaRPr lang="fr-FR" sz="2200" b="1" dirty="0">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3" name="Connecteur droit avec flèche 2">
            <a:extLst>
              <a:ext uri="{FF2B5EF4-FFF2-40B4-BE49-F238E27FC236}">
                <a16:creationId xmlns:a16="http://schemas.microsoft.com/office/drawing/2014/main" id="{36DFD413-F266-7D6B-0E2D-A9B608FEFBB9}"/>
              </a:ext>
            </a:extLst>
          </p:cNvPr>
          <p:cNvCxnSpPr/>
          <p:nvPr/>
        </p:nvCxnSpPr>
        <p:spPr>
          <a:xfrm flipV="1">
            <a:off x="981504" y="2460364"/>
            <a:ext cx="225287" cy="31805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Flèche : droite 5">
            <a:extLst>
              <a:ext uri="{FF2B5EF4-FFF2-40B4-BE49-F238E27FC236}">
                <a16:creationId xmlns:a16="http://schemas.microsoft.com/office/drawing/2014/main" id="{F94C3EA5-5752-B47C-7DFA-698C69A55E60}"/>
              </a:ext>
            </a:extLst>
          </p:cNvPr>
          <p:cNvSpPr/>
          <p:nvPr/>
        </p:nvSpPr>
        <p:spPr>
          <a:xfrm>
            <a:off x="5324156" y="2527994"/>
            <a:ext cx="679273" cy="318053"/>
          </a:xfrm>
          <a:prstGeom prst="rightArrow">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2" name="Connecteur droit avec flèche 11">
            <a:extLst>
              <a:ext uri="{FF2B5EF4-FFF2-40B4-BE49-F238E27FC236}">
                <a16:creationId xmlns:a16="http://schemas.microsoft.com/office/drawing/2014/main" id="{28FF0AEB-DB81-DE12-1AEE-926788262052}"/>
              </a:ext>
            </a:extLst>
          </p:cNvPr>
          <p:cNvCxnSpPr>
            <a:cxnSpLocks/>
          </p:cNvCxnSpPr>
          <p:nvPr/>
        </p:nvCxnSpPr>
        <p:spPr>
          <a:xfrm>
            <a:off x="971143" y="3229539"/>
            <a:ext cx="225287" cy="24915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Flèche : droite 13">
            <a:extLst>
              <a:ext uri="{FF2B5EF4-FFF2-40B4-BE49-F238E27FC236}">
                <a16:creationId xmlns:a16="http://schemas.microsoft.com/office/drawing/2014/main" id="{586FBEF9-C303-005D-5B71-6DCFAB85CCB4}"/>
              </a:ext>
            </a:extLst>
          </p:cNvPr>
          <p:cNvSpPr/>
          <p:nvPr/>
        </p:nvSpPr>
        <p:spPr>
          <a:xfrm>
            <a:off x="4802947" y="3160643"/>
            <a:ext cx="679273" cy="318053"/>
          </a:xfrm>
          <a:prstGeom prst="rightArrow">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             </a:t>
            </a:r>
          </a:p>
        </p:txBody>
      </p:sp>
      <p:cxnSp>
        <p:nvCxnSpPr>
          <p:cNvPr id="15" name="Connecteur droit avec flèche 14">
            <a:extLst>
              <a:ext uri="{FF2B5EF4-FFF2-40B4-BE49-F238E27FC236}">
                <a16:creationId xmlns:a16="http://schemas.microsoft.com/office/drawing/2014/main" id="{5E8C8B63-93C5-2D89-2A7E-B5EF8BCBDFEA}"/>
              </a:ext>
            </a:extLst>
          </p:cNvPr>
          <p:cNvCxnSpPr/>
          <p:nvPr/>
        </p:nvCxnSpPr>
        <p:spPr>
          <a:xfrm flipV="1">
            <a:off x="872272" y="4524138"/>
            <a:ext cx="225287" cy="31805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Flèche : droite 15">
            <a:extLst>
              <a:ext uri="{FF2B5EF4-FFF2-40B4-BE49-F238E27FC236}">
                <a16:creationId xmlns:a16="http://schemas.microsoft.com/office/drawing/2014/main" id="{FD10A34C-CB21-2689-3FA5-1C1DA47A768D}"/>
              </a:ext>
            </a:extLst>
          </p:cNvPr>
          <p:cNvSpPr/>
          <p:nvPr/>
        </p:nvSpPr>
        <p:spPr>
          <a:xfrm>
            <a:off x="5663793" y="4509462"/>
            <a:ext cx="679273" cy="318053"/>
          </a:xfrm>
          <a:prstGeom prst="rightArrow">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             </a:t>
            </a:r>
          </a:p>
        </p:txBody>
      </p:sp>
    </p:spTree>
    <p:extLst>
      <p:ext uri="{BB962C8B-B14F-4D97-AF65-F5344CB8AC3E}">
        <p14:creationId xmlns:p14="http://schemas.microsoft.com/office/powerpoint/2010/main" val="3089780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21326" y="5700403"/>
            <a:ext cx="5995447" cy="430887"/>
          </a:xfrm>
          <a:prstGeom prst="rect">
            <a:avLst/>
          </a:prstGeom>
          <a:noFill/>
        </p:spPr>
        <p:txBody>
          <a:bodyPr wrap="square" rtlCol="0">
            <a:spAutoFit/>
          </a:bodyPr>
          <a:lstStyle/>
          <a:p>
            <a:r>
              <a:rPr lang="fr-FR" sz="2200" b="1" dirty="0">
                <a:latin typeface="Arial" panose="020B0604020202020204" pitchFamily="34" charset="0"/>
                <a:cs typeface="Arial" panose="020B0604020202020204" pitchFamily="34" charset="0"/>
              </a:rPr>
              <a:t>Paramètres biochimiques </a:t>
            </a:r>
          </a:p>
        </p:txBody>
      </p:sp>
      <p:sp>
        <p:nvSpPr>
          <p:cNvPr id="7" name="Espace réservé du numéro de diapositive 6"/>
          <p:cNvSpPr>
            <a:spLocks noGrp="1"/>
          </p:cNvSpPr>
          <p:nvPr>
            <p:ph type="sldNum" sz="quarter" idx="12"/>
          </p:nvPr>
        </p:nvSpPr>
        <p:spPr/>
        <p:txBody>
          <a:bodyPr/>
          <a:lstStyle/>
          <a:p>
            <a:fld id="{D57F1E4F-1CFF-5643-939E-217C01CDF565}" type="slidenum">
              <a:rPr lang="en-US" sz="2200" smtClean="0">
                <a:solidFill>
                  <a:srgbClr val="00B0F0"/>
                </a:solidFill>
                <a:latin typeface="Arial" panose="020B0604020202020204" pitchFamily="34" charset="0"/>
                <a:cs typeface="Arial" panose="020B0604020202020204" pitchFamily="34" charset="0"/>
              </a:rPr>
              <a:pPr/>
              <a:t>23</a:t>
            </a:fld>
            <a:endParaRPr lang="en-US" sz="2200" dirty="0">
              <a:solidFill>
                <a:srgbClr val="00B0F0"/>
              </a:solidFill>
              <a:latin typeface="Arial" panose="020B0604020202020204" pitchFamily="34" charset="0"/>
              <a:cs typeface="Arial" panose="020B0604020202020204" pitchFamily="34" charset="0"/>
            </a:endParaRPr>
          </a:p>
        </p:txBody>
      </p:sp>
      <p:sp>
        <p:nvSpPr>
          <p:cNvPr id="8" name="ZoneTexte 7"/>
          <p:cNvSpPr txBox="1"/>
          <p:nvPr/>
        </p:nvSpPr>
        <p:spPr>
          <a:xfrm>
            <a:off x="3289136" y="694430"/>
            <a:ext cx="3770722" cy="1446550"/>
          </a:xfrm>
          <a:prstGeom prst="rect">
            <a:avLst/>
          </a:prstGeom>
          <a:noFill/>
        </p:spPr>
        <p:txBody>
          <a:bodyPr wrap="square" rtlCol="0">
            <a:spAutoFit/>
          </a:bodyPr>
          <a:lstStyle/>
          <a:p>
            <a:pPr marL="457200" indent="-457200">
              <a:lnSpc>
                <a:spcPct val="150000"/>
              </a:lnSpc>
              <a:buFont typeface="Wingdings" panose="05000000000000000000" pitchFamily="2" charset="2"/>
              <a:buChar char="q"/>
            </a:pPr>
            <a:r>
              <a:rPr lang="fr-F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Etude de la toxicité</a:t>
            </a:r>
          </a:p>
          <a:p>
            <a:pPr marL="457200" indent="-457200">
              <a:lnSpc>
                <a:spcPct val="150000"/>
              </a:lnSpc>
              <a:buFont typeface="Wingdings" panose="05000000000000000000" pitchFamily="2" charset="2"/>
              <a:buChar char="v"/>
            </a:pPr>
            <a:r>
              <a:rPr lang="fr-FR" sz="2200" b="1" dirty="0">
                <a:latin typeface="Arial" panose="020B0604020202020204" pitchFamily="34" charset="0"/>
                <a:ea typeface="Times New Roman" panose="02020603050405020304" pitchFamily="18" charset="0"/>
                <a:cs typeface="Arial" panose="020B0604020202020204" pitchFamily="34" charset="0"/>
              </a:rPr>
              <a:t>Toxicité subaiguë</a:t>
            </a:r>
          </a:p>
          <a:p>
            <a:endParaRPr lang="fr-FR" sz="2200" dirty="0">
              <a:latin typeface="Arial" panose="020B0604020202020204" pitchFamily="34" charset="0"/>
              <a:cs typeface="Arial" panose="020B0604020202020204" pitchFamily="34" charset="0"/>
            </a:endParaRPr>
          </a:p>
        </p:txBody>
      </p:sp>
      <p:grpSp>
        <p:nvGrpSpPr>
          <p:cNvPr id="9" name="Groupe 8"/>
          <p:cNvGrpSpPr/>
          <p:nvPr/>
        </p:nvGrpSpPr>
        <p:grpSpPr>
          <a:xfrm>
            <a:off x="971144" y="-157686"/>
            <a:ext cx="9781176" cy="884396"/>
            <a:chOff x="-183015" y="599319"/>
            <a:chExt cx="10189028" cy="1487070"/>
          </a:xfrm>
        </p:grpSpPr>
        <p:sp>
          <p:nvSpPr>
            <p:cNvPr id="10" name="Rectangle à coins arrondis 9"/>
            <p:cNvSpPr/>
            <p:nvPr/>
          </p:nvSpPr>
          <p:spPr>
            <a:xfrm>
              <a:off x="0" y="599319"/>
              <a:ext cx="10006013" cy="148707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fr-FR" sz="2200">
                <a:latin typeface="Arial" panose="020B0604020202020204" pitchFamily="34" charset="0"/>
                <a:cs typeface="Arial" panose="020B0604020202020204" pitchFamily="34" charset="0"/>
              </a:endParaRPr>
            </a:p>
          </p:txBody>
        </p:sp>
        <p:sp>
          <p:nvSpPr>
            <p:cNvPr id="11" name="ZoneTexte 10"/>
            <p:cNvSpPr txBox="1"/>
            <p:nvPr/>
          </p:nvSpPr>
          <p:spPr>
            <a:xfrm>
              <a:off x="-183015" y="690226"/>
              <a:ext cx="9860827" cy="13418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6220" tIns="236220" rIns="236220" bIns="236220" numCol="1" spcCol="1270" anchor="ctr" anchorCtr="0">
              <a:noAutofit/>
            </a:bodyPr>
            <a:lstStyle/>
            <a:p>
              <a:pPr lvl="0" algn="ctr" defTabSz="2755900" rtl="0">
                <a:lnSpc>
                  <a:spcPct val="90000"/>
                </a:lnSpc>
                <a:spcBef>
                  <a:spcPct val="0"/>
                </a:spcBef>
                <a:spcAft>
                  <a:spcPct val="35000"/>
                </a:spcAft>
              </a:pPr>
              <a:r>
                <a:rPr lang="fr-FR" sz="4800" b="1" dirty="0">
                  <a:latin typeface="Arial" panose="020B0604020202020204" pitchFamily="34" charset="0"/>
                  <a:cs typeface="Arial" panose="020B0604020202020204" pitchFamily="34" charset="0"/>
                </a:rPr>
                <a:t>RESULTATS (6/9)</a:t>
              </a:r>
              <a:r>
                <a:rPr lang="fr-FR" sz="4800" b="1" kern="1200" dirty="0">
                  <a:latin typeface="Arial" panose="020B0604020202020204" pitchFamily="34" charset="0"/>
                  <a:cs typeface="Arial" panose="020B0604020202020204" pitchFamily="34" charset="0"/>
                </a:rPr>
                <a:t>  </a:t>
              </a:r>
              <a:endParaRPr lang="fr-FR" sz="4800" kern="1200" dirty="0">
                <a:latin typeface="Arial" panose="020B0604020202020204" pitchFamily="34" charset="0"/>
                <a:cs typeface="Arial" panose="020B0604020202020204" pitchFamily="34" charset="0"/>
              </a:endParaRPr>
            </a:p>
          </p:txBody>
        </p:sp>
      </p:grpSp>
      <p:graphicFrame>
        <p:nvGraphicFramePr>
          <p:cNvPr id="4" name="Tableau 3"/>
          <p:cNvGraphicFramePr>
            <a:graphicFrameLocks noGrp="1"/>
          </p:cNvGraphicFramePr>
          <p:nvPr>
            <p:extLst>
              <p:ext uri="{D42A27DB-BD31-4B8C-83A1-F6EECF244321}">
                <p14:modId xmlns:p14="http://schemas.microsoft.com/office/powerpoint/2010/main" val="1878422288"/>
              </p:ext>
            </p:extLst>
          </p:nvPr>
        </p:nvGraphicFramePr>
        <p:xfrm>
          <a:off x="1146833" y="1727197"/>
          <a:ext cx="9344434" cy="3443545"/>
        </p:xfrm>
        <a:graphic>
          <a:graphicData uri="http://schemas.openxmlformats.org/drawingml/2006/table">
            <a:tbl>
              <a:tblPr firstRow="1" firstCol="1" bandRow="1">
                <a:tableStyleId>{5C22544A-7EE6-4342-B048-85BDC9FD1C3A}</a:tableStyleId>
              </a:tblPr>
              <a:tblGrid>
                <a:gridCol w="2169438">
                  <a:extLst>
                    <a:ext uri="{9D8B030D-6E8A-4147-A177-3AD203B41FA5}">
                      <a16:colId xmlns:a16="http://schemas.microsoft.com/office/drawing/2014/main" val="1335517444"/>
                    </a:ext>
                  </a:extLst>
                </a:gridCol>
                <a:gridCol w="2271933">
                  <a:extLst>
                    <a:ext uri="{9D8B030D-6E8A-4147-A177-3AD203B41FA5}">
                      <a16:colId xmlns:a16="http://schemas.microsoft.com/office/drawing/2014/main" val="2608590091"/>
                    </a:ext>
                  </a:extLst>
                </a:gridCol>
                <a:gridCol w="2280064">
                  <a:extLst>
                    <a:ext uri="{9D8B030D-6E8A-4147-A177-3AD203B41FA5}">
                      <a16:colId xmlns:a16="http://schemas.microsoft.com/office/drawing/2014/main" val="2047964139"/>
                    </a:ext>
                  </a:extLst>
                </a:gridCol>
                <a:gridCol w="2622999">
                  <a:extLst>
                    <a:ext uri="{9D8B030D-6E8A-4147-A177-3AD203B41FA5}">
                      <a16:colId xmlns:a16="http://schemas.microsoft.com/office/drawing/2014/main" val="1417983953"/>
                    </a:ext>
                  </a:extLst>
                </a:gridCol>
              </a:tblGrid>
              <a:tr h="409950">
                <a:tc>
                  <a:txBody>
                    <a:bodyPr/>
                    <a:lstStyle/>
                    <a:p>
                      <a:pPr algn="ctr"/>
                      <a:endParaRPr lang="fr-FR" sz="2400" b="1" dirty="0">
                        <a:effectLst/>
                        <a:latin typeface="+mn-lt"/>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cap="all" dirty="0">
                          <a:effectLst/>
                          <a:latin typeface="+mn-lt"/>
                        </a:rPr>
                        <a:t>EHEF</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cap="all">
                          <a:effectLst/>
                          <a:latin typeface="+mn-lt"/>
                        </a:rPr>
                        <a:t>EHER</a:t>
                      </a:r>
                      <a:endParaRPr lang="fr-FR" sz="2400" b="1">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cap="all">
                          <a:effectLst/>
                          <a:latin typeface="+mn-lt"/>
                        </a:rPr>
                        <a:t>T</a:t>
                      </a:r>
                      <a:endParaRPr lang="fr-FR" sz="2400" b="1">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33397590"/>
                  </a:ext>
                </a:extLst>
              </a:tr>
              <a:tr h="409950">
                <a:tc>
                  <a:txBody>
                    <a:bodyPr/>
                    <a:lstStyle/>
                    <a:p>
                      <a:pPr algn="ctr">
                        <a:lnSpc>
                          <a:spcPct val="150000"/>
                        </a:lnSpc>
                        <a:spcAft>
                          <a:spcPts val="0"/>
                        </a:spcAft>
                      </a:pPr>
                      <a:r>
                        <a:rPr lang="fr-FR" sz="2400" b="1" cap="all" dirty="0">
                          <a:effectLst/>
                          <a:latin typeface="+mn-lt"/>
                        </a:rPr>
                        <a:t>Urée (</a:t>
                      </a:r>
                      <a:r>
                        <a:rPr lang="fr-FR" sz="2400" b="1" dirty="0">
                          <a:effectLst/>
                          <a:latin typeface="+mn-lt"/>
                        </a:rPr>
                        <a:t>mg</a:t>
                      </a:r>
                      <a:r>
                        <a:rPr lang="fr-FR" sz="2400" b="1" cap="all" dirty="0">
                          <a:effectLst/>
                          <a:latin typeface="+mn-lt"/>
                        </a:rPr>
                        <a:t>/l)</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0,45(±0,09)</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0,44(±0,07)</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a:effectLst/>
                          <a:latin typeface="+mn-lt"/>
                        </a:rPr>
                        <a:t>0,36(±0,09)</a:t>
                      </a:r>
                      <a:endParaRPr lang="fr-FR" sz="2400" b="1">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51170658"/>
                  </a:ext>
                </a:extLst>
              </a:tr>
              <a:tr h="409950">
                <a:tc>
                  <a:txBody>
                    <a:bodyPr/>
                    <a:lstStyle/>
                    <a:p>
                      <a:pPr algn="ctr">
                        <a:lnSpc>
                          <a:spcPct val="150000"/>
                        </a:lnSpc>
                        <a:spcAft>
                          <a:spcPts val="0"/>
                        </a:spcAft>
                      </a:pPr>
                      <a:r>
                        <a:rPr lang="fr-FR" sz="2400" b="1" cap="all" dirty="0" err="1">
                          <a:effectLst/>
                          <a:latin typeface="+mn-lt"/>
                        </a:rPr>
                        <a:t>Créat</a:t>
                      </a:r>
                      <a:r>
                        <a:rPr lang="fr-FR" sz="2400" b="1" cap="all" dirty="0">
                          <a:effectLst/>
                          <a:latin typeface="+mn-lt"/>
                        </a:rPr>
                        <a:t> (</a:t>
                      </a:r>
                      <a:r>
                        <a:rPr lang="fr-FR" sz="2400" b="1" dirty="0">
                          <a:effectLst/>
                          <a:latin typeface="+mn-lt"/>
                        </a:rPr>
                        <a:t>mg</a:t>
                      </a:r>
                      <a:r>
                        <a:rPr lang="fr-FR" sz="2400" b="1" cap="all" dirty="0">
                          <a:effectLst/>
                          <a:latin typeface="+mn-lt"/>
                        </a:rPr>
                        <a:t>/l)</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5,14(±0,64)</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5,25(±0,83)</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a:effectLst/>
                          <a:latin typeface="+mn-lt"/>
                        </a:rPr>
                        <a:t>5,56(±1,42)</a:t>
                      </a:r>
                      <a:endParaRPr lang="fr-FR" sz="2400" b="1">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82709935"/>
                  </a:ext>
                </a:extLst>
              </a:tr>
              <a:tr h="409950">
                <a:tc>
                  <a:txBody>
                    <a:bodyPr/>
                    <a:lstStyle/>
                    <a:p>
                      <a:pPr algn="ctr">
                        <a:lnSpc>
                          <a:spcPct val="150000"/>
                        </a:lnSpc>
                        <a:spcAft>
                          <a:spcPts val="0"/>
                        </a:spcAft>
                      </a:pPr>
                      <a:r>
                        <a:rPr lang="fr-FR" sz="2400" b="1" cap="all">
                          <a:effectLst/>
                          <a:latin typeface="+mn-lt"/>
                        </a:rPr>
                        <a:t>GOT(UI/L)</a:t>
                      </a:r>
                      <a:endParaRPr lang="fr-FR" sz="2400" b="1">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272,43(±90,34)</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336,00(±79,39)</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a:effectLst/>
                          <a:latin typeface="+mn-lt"/>
                        </a:rPr>
                        <a:t>336,22(±145,96)</a:t>
                      </a:r>
                      <a:endParaRPr lang="fr-FR" sz="2400" b="1">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14446677"/>
                  </a:ext>
                </a:extLst>
              </a:tr>
              <a:tr h="409950">
                <a:tc>
                  <a:txBody>
                    <a:bodyPr/>
                    <a:lstStyle/>
                    <a:p>
                      <a:pPr algn="ctr">
                        <a:lnSpc>
                          <a:spcPct val="150000"/>
                        </a:lnSpc>
                        <a:spcAft>
                          <a:spcPts val="0"/>
                        </a:spcAft>
                      </a:pPr>
                      <a:r>
                        <a:rPr lang="fr-FR" sz="2400" b="1" cap="all">
                          <a:effectLst/>
                          <a:latin typeface="+mn-lt"/>
                        </a:rPr>
                        <a:t>GPT(UI/L)</a:t>
                      </a:r>
                      <a:endParaRPr lang="fr-FR" sz="2400" b="1">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71,57(±24,13)</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63,25(±25,25)</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63,11(±18,89)</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99378698"/>
                  </a:ext>
                </a:extLst>
              </a:tr>
              <a:tr h="409950">
                <a:tc>
                  <a:txBody>
                    <a:bodyPr/>
                    <a:lstStyle/>
                    <a:p>
                      <a:pPr algn="ctr">
                        <a:lnSpc>
                          <a:spcPct val="150000"/>
                        </a:lnSpc>
                        <a:spcAft>
                          <a:spcPts val="0"/>
                        </a:spcAft>
                      </a:pPr>
                      <a:r>
                        <a:rPr lang="fr-FR" sz="2400" b="1" cap="all">
                          <a:effectLst/>
                          <a:latin typeface="+mn-lt"/>
                        </a:rPr>
                        <a:t>Chol T (</a:t>
                      </a:r>
                      <a:r>
                        <a:rPr lang="fr-FR" sz="2400" b="1">
                          <a:effectLst/>
                          <a:latin typeface="+mn-lt"/>
                        </a:rPr>
                        <a:t>g</a:t>
                      </a:r>
                      <a:r>
                        <a:rPr lang="fr-FR" sz="2400" b="1" cap="all">
                          <a:effectLst/>
                          <a:latin typeface="+mn-lt"/>
                        </a:rPr>
                        <a:t>/L)</a:t>
                      </a:r>
                      <a:endParaRPr lang="fr-FR" sz="2400" b="1">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0,79(±0,08)</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0,71(±0,11)</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0,67(±0,12)</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41288195"/>
                  </a:ext>
                </a:extLst>
              </a:tr>
              <a:tr h="409950">
                <a:tc>
                  <a:txBody>
                    <a:bodyPr/>
                    <a:lstStyle/>
                    <a:p>
                      <a:pPr algn="ctr">
                        <a:lnSpc>
                          <a:spcPct val="150000"/>
                        </a:lnSpc>
                        <a:spcAft>
                          <a:spcPts val="0"/>
                        </a:spcAft>
                      </a:pPr>
                      <a:r>
                        <a:rPr lang="fr-FR" sz="2400" b="1" cap="all">
                          <a:effectLst/>
                          <a:latin typeface="+mn-lt"/>
                        </a:rPr>
                        <a:t>TG(UI/L)</a:t>
                      </a:r>
                      <a:endParaRPr lang="fr-FR" sz="2400" b="1">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a:effectLst/>
                          <a:latin typeface="+mn-lt"/>
                        </a:rPr>
                        <a:t>0,67(±0,27)</a:t>
                      </a:r>
                      <a:endParaRPr lang="fr-FR" sz="2400" b="1">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0,87(±0,33)</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2400" b="1" dirty="0">
                          <a:effectLst/>
                          <a:latin typeface="+mn-lt"/>
                        </a:rPr>
                        <a:t>0,76(±0,48)</a:t>
                      </a:r>
                      <a:endParaRPr lang="fr-FR" sz="2400" b="1"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66745503"/>
                  </a:ext>
                </a:extLst>
              </a:tr>
            </a:tbl>
          </a:graphicData>
        </a:graphic>
      </p:graphicFrame>
    </p:spTree>
    <p:extLst>
      <p:ext uri="{BB962C8B-B14F-4D97-AF65-F5344CB8AC3E}">
        <p14:creationId xmlns:p14="http://schemas.microsoft.com/office/powerpoint/2010/main" val="1555586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D57F1E4F-1CFF-5643-939E-217C01CDF565}" type="slidenum">
              <a:rPr lang="en-US" sz="2200" smtClean="0">
                <a:solidFill>
                  <a:srgbClr val="00B0F0"/>
                </a:solidFill>
                <a:latin typeface="Arial" panose="020B0604020202020204" pitchFamily="34" charset="0"/>
                <a:cs typeface="Arial" panose="020B0604020202020204" pitchFamily="34" charset="0"/>
              </a:rPr>
              <a:pPr/>
              <a:t>24</a:t>
            </a:fld>
            <a:endParaRPr lang="en-US" sz="2200" dirty="0">
              <a:solidFill>
                <a:srgbClr val="00B0F0"/>
              </a:solidFill>
              <a:latin typeface="Arial" panose="020B0604020202020204" pitchFamily="34" charset="0"/>
              <a:cs typeface="Arial" panose="020B0604020202020204" pitchFamily="34" charset="0"/>
            </a:endParaRPr>
          </a:p>
        </p:txBody>
      </p:sp>
      <p:sp>
        <p:nvSpPr>
          <p:cNvPr id="8" name="ZoneTexte 7"/>
          <p:cNvSpPr txBox="1"/>
          <p:nvPr/>
        </p:nvSpPr>
        <p:spPr>
          <a:xfrm>
            <a:off x="3222875" y="707231"/>
            <a:ext cx="3770722" cy="1045223"/>
          </a:xfrm>
          <a:prstGeom prst="rect">
            <a:avLst/>
          </a:prstGeom>
          <a:noFill/>
        </p:spPr>
        <p:txBody>
          <a:bodyPr wrap="square" rtlCol="0">
            <a:spAutoFit/>
          </a:bodyPr>
          <a:lstStyle/>
          <a:p>
            <a:pPr marL="457200" indent="-457200">
              <a:lnSpc>
                <a:spcPct val="150000"/>
              </a:lnSpc>
              <a:buFont typeface="Wingdings" panose="05000000000000000000" pitchFamily="2" charset="2"/>
              <a:buChar char="q"/>
            </a:pPr>
            <a:r>
              <a:rPr lang="fr-F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Etude de la toxicité</a:t>
            </a:r>
          </a:p>
          <a:p>
            <a:pPr marL="457200" indent="-457200">
              <a:lnSpc>
                <a:spcPct val="150000"/>
              </a:lnSpc>
              <a:buFont typeface="Wingdings" panose="05000000000000000000" pitchFamily="2" charset="2"/>
              <a:buChar char="v"/>
            </a:pPr>
            <a:r>
              <a:rPr lang="fr-FR" sz="2200" b="1" dirty="0">
                <a:latin typeface="Arial" panose="020B0604020202020204" pitchFamily="34" charset="0"/>
                <a:ea typeface="Times New Roman" panose="02020603050405020304" pitchFamily="18" charset="0"/>
                <a:cs typeface="Arial" panose="020B0604020202020204" pitchFamily="34" charset="0"/>
              </a:rPr>
              <a:t>Toxicité subaiguë</a:t>
            </a:r>
          </a:p>
        </p:txBody>
      </p:sp>
      <p:grpSp>
        <p:nvGrpSpPr>
          <p:cNvPr id="9" name="Groupe 8"/>
          <p:cNvGrpSpPr/>
          <p:nvPr/>
        </p:nvGrpSpPr>
        <p:grpSpPr>
          <a:xfrm>
            <a:off x="971144" y="-157686"/>
            <a:ext cx="9781176" cy="864917"/>
            <a:chOff x="-183015" y="599319"/>
            <a:chExt cx="10189028" cy="1487070"/>
          </a:xfrm>
        </p:grpSpPr>
        <p:sp>
          <p:nvSpPr>
            <p:cNvPr id="10" name="Rectangle à coins arrondis 9"/>
            <p:cNvSpPr/>
            <p:nvPr/>
          </p:nvSpPr>
          <p:spPr>
            <a:xfrm>
              <a:off x="0" y="599319"/>
              <a:ext cx="10006013" cy="148707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fr-FR" sz="2200">
                <a:latin typeface="Arial" panose="020B0604020202020204" pitchFamily="34" charset="0"/>
                <a:cs typeface="Arial" panose="020B0604020202020204" pitchFamily="34" charset="0"/>
              </a:endParaRPr>
            </a:p>
          </p:txBody>
        </p:sp>
        <p:sp>
          <p:nvSpPr>
            <p:cNvPr id="11" name="ZoneTexte 10"/>
            <p:cNvSpPr txBox="1"/>
            <p:nvPr/>
          </p:nvSpPr>
          <p:spPr>
            <a:xfrm>
              <a:off x="-183015" y="690226"/>
              <a:ext cx="9860827" cy="13418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6220" tIns="236220" rIns="236220" bIns="236220" numCol="1" spcCol="1270" anchor="ctr" anchorCtr="0">
              <a:noAutofit/>
            </a:bodyPr>
            <a:lstStyle/>
            <a:p>
              <a:pPr lvl="0" algn="ctr" defTabSz="2755900" rtl="0">
                <a:lnSpc>
                  <a:spcPct val="90000"/>
                </a:lnSpc>
                <a:spcBef>
                  <a:spcPct val="0"/>
                </a:spcBef>
                <a:spcAft>
                  <a:spcPct val="35000"/>
                </a:spcAft>
              </a:pPr>
              <a:r>
                <a:rPr lang="fr-FR" sz="4800" b="1" dirty="0">
                  <a:latin typeface="Arial" panose="020B0604020202020204" pitchFamily="34" charset="0"/>
                  <a:cs typeface="Arial" panose="020B0604020202020204" pitchFamily="34" charset="0"/>
                </a:rPr>
                <a:t>RESULTATS (7/9)</a:t>
              </a:r>
              <a:r>
                <a:rPr lang="fr-FR" sz="4800" b="1" kern="1200" dirty="0">
                  <a:latin typeface="Arial" panose="020B0604020202020204" pitchFamily="34" charset="0"/>
                  <a:cs typeface="Arial" panose="020B0604020202020204" pitchFamily="34" charset="0"/>
                </a:rPr>
                <a:t>  </a:t>
              </a:r>
              <a:endParaRPr lang="fr-FR" sz="4800" kern="1200" dirty="0">
                <a:latin typeface="Arial" panose="020B0604020202020204" pitchFamily="34" charset="0"/>
                <a:cs typeface="Arial" panose="020B0604020202020204" pitchFamily="34" charset="0"/>
              </a:endParaRPr>
            </a:p>
          </p:txBody>
        </p:sp>
      </p:grpSp>
      <p:sp>
        <p:nvSpPr>
          <p:cNvPr id="3" name="Rectangle 2"/>
          <p:cNvSpPr/>
          <p:nvPr/>
        </p:nvSpPr>
        <p:spPr>
          <a:xfrm>
            <a:off x="796971" y="1752454"/>
            <a:ext cx="10843485" cy="2568717"/>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fr-FR" sz="2200" b="1" dirty="0">
                <a:solidFill>
                  <a:srgbClr val="000000"/>
                </a:solidFill>
                <a:latin typeface="Arial" panose="020B0604020202020204" pitchFamily="34" charset="0"/>
                <a:ea typeface="SimSun" panose="02010600030101010101" pitchFamily="2" charset="-122"/>
                <a:cs typeface="Arial" panose="020B0604020202020204" pitchFamily="34" charset="0"/>
              </a:rPr>
              <a:t>A l’exploration des paramètres biochimiques on ne note aucune différence significative entre les moyennes au niveau des rats traités par rapport au lot témoin a un niveau de confiance de 95%.</a:t>
            </a:r>
          </a:p>
          <a:p>
            <a:pPr marL="285750" indent="-285750" algn="just">
              <a:lnSpc>
                <a:spcPct val="150000"/>
              </a:lnSpc>
              <a:buFont typeface="Arial" panose="020B0604020202020204" pitchFamily="34" charset="0"/>
              <a:buChar char="•"/>
            </a:pPr>
            <a:r>
              <a:rPr lang="fr-FR" sz="2200" b="1" dirty="0">
                <a:solidFill>
                  <a:srgbClr val="000000"/>
                </a:solidFill>
                <a:latin typeface="Arial" panose="020B0604020202020204" pitchFamily="34" charset="0"/>
                <a:ea typeface="SimSun" panose="02010600030101010101" pitchFamily="2" charset="-122"/>
                <a:cs typeface="Arial" panose="020B0604020202020204" pitchFamily="34" charset="0"/>
              </a:rPr>
              <a:t>Ceci signifie que les extraits n’ont eu aucun impactes sur les organes explorés.</a:t>
            </a:r>
          </a:p>
        </p:txBody>
      </p:sp>
    </p:spTree>
    <p:extLst>
      <p:ext uri="{BB962C8B-B14F-4D97-AF65-F5344CB8AC3E}">
        <p14:creationId xmlns:p14="http://schemas.microsoft.com/office/powerpoint/2010/main" val="3388073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D57F1E4F-1CFF-5643-939E-217C01CDF565}" type="slidenum">
              <a:rPr lang="en-US" sz="2200" smtClean="0">
                <a:solidFill>
                  <a:srgbClr val="00B0F0"/>
                </a:solidFill>
                <a:latin typeface="Arial" panose="020B0604020202020204" pitchFamily="34" charset="0"/>
                <a:cs typeface="Arial" panose="020B0604020202020204" pitchFamily="34" charset="0"/>
              </a:rPr>
              <a:pPr/>
              <a:t>25</a:t>
            </a:fld>
            <a:endParaRPr lang="en-US" sz="2200" dirty="0">
              <a:solidFill>
                <a:srgbClr val="00B0F0"/>
              </a:solidFill>
              <a:latin typeface="Arial" panose="020B0604020202020204" pitchFamily="34" charset="0"/>
              <a:cs typeface="Arial" panose="020B0604020202020204" pitchFamily="34" charset="0"/>
            </a:endParaRPr>
          </a:p>
        </p:txBody>
      </p:sp>
      <p:sp>
        <p:nvSpPr>
          <p:cNvPr id="8" name="ZoneTexte 7"/>
          <p:cNvSpPr txBox="1"/>
          <p:nvPr/>
        </p:nvSpPr>
        <p:spPr>
          <a:xfrm>
            <a:off x="23557" y="787509"/>
            <a:ext cx="3770722" cy="1446550"/>
          </a:xfrm>
          <a:prstGeom prst="rect">
            <a:avLst/>
          </a:prstGeom>
          <a:noFill/>
        </p:spPr>
        <p:txBody>
          <a:bodyPr wrap="square" rtlCol="0">
            <a:spAutoFit/>
          </a:bodyPr>
          <a:lstStyle/>
          <a:p>
            <a:pPr marL="457200" indent="-457200">
              <a:lnSpc>
                <a:spcPct val="150000"/>
              </a:lnSpc>
              <a:buFont typeface="Wingdings" panose="05000000000000000000" pitchFamily="2" charset="2"/>
              <a:buChar char="q"/>
            </a:pPr>
            <a:r>
              <a:rPr lang="fr-F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Etude de la toxicité</a:t>
            </a:r>
          </a:p>
          <a:p>
            <a:pPr marL="457200" indent="-457200">
              <a:lnSpc>
                <a:spcPct val="150000"/>
              </a:lnSpc>
              <a:buFont typeface="Wingdings" panose="05000000000000000000" pitchFamily="2" charset="2"/>
              <a:buChar char="v"/>
            </a:pPr>
            <a:r>
              <a:rPr lang="fr-FR" sz="2200" b="1" dirty="0">
                <a:latin typeface="Arial" panose="020B0604020202020204" pitchFamily="34" charset="0"/>
                <a:ea typeface="Times New Roman" panose="02020603050405020304" pitchFamily="18" charset="0"/>
                <a:cs typeface="Arial" panose="020B0604020202020204" pitchFamily="34" charset="0"/>
              </a:rPr>
              <a:t>Toxicité subaiguë</a:t>
            </a:r>
          </a:p>
          <a:p>
            <a:endParaRPr lang="fr-FR" sz="2200" dirty="0">
              <a:latin typeface="Arial" panose="020B0604020202020204" pitchFamily="34" charset="0"/>
              <a:cs typeface="Arial" panose="020B0604020202020204" pitchFamily="34" charset="0"/>
            </a:endParaRPr>
          </a:p>
        </p:txBody>
      </p:sp>
      <p:grpSp>
        <p:nvGrpSpPr>
          <p:cNvPr id="9" name="Groupe 8"/>
          <p:cNvGrpSpPr/>
          <p:nvPr/>
        </p:nvGrpSpPr>
        <p:grpSpPr>
          <a:xfrm>
            <a:off x="908464" y="-90340"/>
            <a:ext cx="9781176" cy="844852"/>
            <a:chOff x="-183015" y="599319"/>
            <a:chExt cx="10189028" cy="1487070"/>
          </a:xfrm>
        </p:grpSpPr>
        <p:sp>
          <p:nvSpPr>
            <p:cNvPr id="10" name="Rectangle à coins arrondis 9"/>
            <p:cNvSpPr/>
            <p:nvPr/>
          </p:nvSpPr>
          <p:spPr>
            <a:xfrm>
              <a:off x="0" y="599319"/>
              <a:ext cx="10006013" cy="148707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fr-FR" sz="2200">
                <a:latin typeface="Arial" panose="020B0604020202020204" pitchFamily="34" charset="0"/>
                <a:cs typeface="Arial" panose="020B0604020202020204" pitchFamily="34" charset="0"/>
              </a:endParaRPr>
            </a:p>
          </p:txBody>
        </p:sp>
        <p:sp>
          <p:nvSpPr>
            <p:cNvPr id="11" name="ZoneTexte 10"/>
            <p:cNvSpPr txBox="1"/>
            <p:nvPr/>
          </p:nvSpPr>
          <p:spPr>
            <a:xfrm>
              <a:off x="-183015" y="690226"/>
              <a:ext cx="9860827" cy="13418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6220" tIns="236220" rIns="236220" bIns="236220" numCol="1" spcCol="1270" anchor="ctr" anchorCtr="0">
              <a:noAutofit/>
            </a:bodyPr>
            <a:lstStyle/>
            <a:p>
              <a:pPr lvl="0" algn="ctr" defTabSz="2755900" rtl="0">
                <a:lnSpc>
                  <a:spcPct val="90000"/>
                </a:lnSpc>
                <a:spcBef>
                  <a:spcPct val="0"/>
                </a:spcBef>
                <a:spcAft>
                  <a:spcPct val="35000"/>
                </a:spcAft>
              </a:pPr>
              <a:r>
                <a:rPr lang="fr-FR" sz="4800" b="1" dirty="0">
                  <a:latin typeface="Arial" panose="020B0604020202020204" pitchFamily="34" charset="0"/>
                  <a:cs typeface="Arial" panose="020B0604020202020204" pitchFamily="34" charset="0"/>
                </a:rPr>
                <a:t>RESULTATS (8/9)</a:t>
              </a:r>
              <a:r>
                <a:rPr lang="fr-FR" sz="4800" b="1" kern="1200" dirty="0">
                  <a:latin typeface="Arial" panose="020B0604020202020204" pitchFamily="34" charset="0"/>
                  <a:cs typeface="Arial" panose="020B0604020202020204" pitchFamily="34" charset="0"/>
                </a:rPr>
                <a:t>  </a:t>
              </a:r>
              <a:endParaRPr lang="fr-FR" sz="4800" kern="1200" dirty="0">
                <a:latin typeface="Arial" panose="020B0604020202020204" pitchFamily="34" charset="0"/>
                <a:cs typeface="Arial" panose="020B0604020202020204" pitchFamily="34" charset="0"/>
              </a:endParaRPr>
            </a:p>
          </p:txBody>
        </p:sp>
      </p:grpSp>
      <p:pic>
        <p:nvPicPr>
          <p:cNvPr id="21" name="Image 20" descr="D:\THESES 2021\toxicité\RM5A.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6029" y="1503950"/>
            <a:ext cx="2595245" cy="1283970"/>
          </a:xfrm>
          <a:prstGeom prst="rect">
            <a:avLst/>
          </a:prstGeom>
          <a:noFill/>
          <a:ln>
            <a:noFill/>
          </a:ln>
        </p:spPr>
      </p:pic>
      <p:pic>
        <p:nvPicPr>
          <p:cNvPr id="22" name="Image 21" descr="D:\THESES 2021\toxicité\TM1A.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2686" y="1503950"/>
            <a:ext cx="2554513" cy="1283970"/>
          </a:xfrm>
          <a:prstGeom prst="rect">
            <a:avLst/>
          </a:prstGeom>
          <a:noFill/>
          <a:ln>
            <a:noFill/>
          </a:ln>
        </p:spPr>
      </p:pic>
      <p:pic>
        <p:nvPicPr>
          <p:cNvPr id="23" name="Image 22" descr="D:\THESES 2021\toxicité\FM3B (2).b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9754" y="2924898"/>
            <a:ext cx="2621915" cy="1326515"/>
          </a:xfrm>
          <a:prstGeom prst="rect">
            <a:avLst/>
          </a:prstGeom>
          <a:noFill/>
          <a:ln>
            <a:noFill/>
          </a:ln>
        </p:spPr>
      </p:pic>
      <p:pic>
        <p:nvPicPr>
          <p:cNvPr id="24" name="Image 23" descr="D:\THESES 2021\toxicité\RM5B.bmp"/>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9944" y="2968942"/>
            <a:ext cx="2675890" cy="1326515"/>
          </a:xfrm>
          <a:prstGeom prst="rect">
            <a:avLst/>
          </a:prstGeom>
          <a:noFill/>
          <a:ln>
            <a:noFill/>
          </a:ln>
        </p:spPr>
      </p:pic>
      <p:pic>
        <p:nvPicPr>
          <p:cNvPr id="25" name="Image 24" descr="D:\THESES 2021\toxicité\TM1B.bmp"/>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12319" y="2955247"/>
            <a:ext cx="2595245" cy="1327150"/>
          </a:xfrm>
          <a:prstGeom prst="rect">
            <a:avLst/>
          </a:prstGeom>
          <a:noFill/>
          <a:ln>
            <a:noFill/>
          </a:ln>
        </p:spPr>
      </p:pic>
      <p:pic>
        <p:nvPicPr>
          <p:cNvPr id="26" name="Image 25" descr="D:\THESES 2021\toxicité\FM3C.bmp"/>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79753" y="4622410"/>
            <a:ext cx="2621915" cy="1633220"/>
          </a:xfrm>
          <a:prstGeom prst="rect">
            <a:avLst/>
          </a:prstGeom>
          <a:noFill/>
          <a:ln>
            <a:noFill/>
          </a:ln>
        </p:spPr>
      </p:pic>
      <p:pic>
        <p:nvPicPr>
          <p:cNvPr id="27" name="Image 26" descr="D:\THESES 2021\toxicité\RM5C.bmp"/>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4564" y="4628753"/>
            <a:ext cx="2541270" cy="1633220"/>
          </a:xfrm>
          <a:prstGeom prst="rect">
            <a:avLst/>
          </a:prstGeom>
          <a:noFill/>
          <a:ln>
            <a:noFill/>
          </a:ln>
        </p:spPr>
      </p:pic>
      <p:pic>
        <p:nvPicPr>
          <p:cNvPr id="28" name="Image 27" descr="D:\THESES 2021\toxicité\TM1C.bmp"/>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12318" y="4533741"/>
            <a:ext cx="2595245" cy="1633855"/>
          </a:xfrm>
          <a:prstGeom prst="rect">
            <a:avLst/>
          </a:prstGeom>
          <a:noFill/>
          <a:ln>
            <a:noFill/>
          </a:ln>
        </p:spPr>
      </p:pic>
      <p:pic>
        <p:nvPicPr>
          <p:cNvPr id="20" name="Image 19" descr="D:\THESES 2021\toxicité\FM3A (1).bmp"/>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37734" y="1474220"/>
            <a:ext cx="2648585" cy="1283335"/>
          </a:xfrm>
          <a:prstGeom prst="rect">
            <a:avLst/>
          </a:prstGeom>
          <a:noFill/>
          <a:ln>
            <a:noFill/>
          </a:ln>
        </p:spPr>
      </p:pic>
      <p:sp>
        <p:nvSpPr>
          <p:cNvPr id="16" name="ZoneTexte 15"/>
          <p:cNvSpPr txBox="1"/>
          <p:nvPr/>
        </p:nvSpPr>
        <p:spPr>
          <a:xfrm>
            <a:off x="5522782" y="2430177"/>
            <a:ext cx="552541" cy="430887"/>
          </a:xfrm>
          <a:prstGeom prst="rect">
            <a:avLst/>
          </a:prstGeom>
          <a:noFill/>
        </p:spPr>
        <p:txBody>
          <a:bodyPr wrap="square" rtlCol="0">
            <a:spAutoFit/>
          </a:bodyPr>
          <a:lstStyle/>
          <a:p>
            <a:r>
              <a:rPr lang="fr-FR" sz="2200" dirty="0">
                <a:latin typeface="Arial" panose="020B0604020202020204" pitchFamily="34" charset="0"/>
                <a:cs typeface="Arial" panose="020B0604020202020204" pitchFamily="34" charset="0"/>
              </a:rPr>
              <a:t>FA</a:t>
            </a:r>
          </a:p>
        </p:txBody>
      </p:sp>
      <p:sp>
        <p:nvSpPr>
          <p:cNvPr id="30" name="ZoneTexte 29"/>
          <p:cNvSpPr txBox="1"/>
          <p:nvPr/>
        </p:nvSpPr>
        <p:spPr>
          <a:xfrm>
            <a:off x="8131753" y="2388223"/>
            <a:ext cx="784081" cy="430887"/>
          </a:xfrm>
          <a:prstGeom prst="rect">
            <a:avLst/>
          </a:prstGeom>
          <a:noFill/>
        </p:spPr>
        <p:txBody>
          <a:bodyPr wrap="square" rtlCol="0">
            <a:spAutoFit/>
          </a:bodyPr>
          <a:lstStyle/>
          <a:p>
            <a:r>
              <a:rPr lang="fr-FR" sz="2200" dirty="0">
                <a:latin typeface="Arial" panose="020B0604020202020204" pitchFamily="34" charset="0"/>
                <a:cs typeface="Arial" panose="020B0604020202020204" pitchFamily="34" charset="0"/>
              </a:rPr>
              <a:t>RA</a:t>
            </a:r>
          </a:p>
        </p:txBody>
      </p:sp>
      <p:sp>
        <p:nvSpPr>
          <p:cNvPr id="31" name="ZoneTexte 30"/>
          <p:cNvSpPr txBox="1"/>
          <p:nvPr/>
        </p:nvSpPr>
        <p:spPr>
          <a:xfrm>
            <a:off x="11462770" y="2401177"/>
            <a:ext cx="552541" cy="430887"/>
          </a:xfrm>
          <a:prstGeom prst="rect">
            <a:avLst/>
          </a:prstGeom>
          <a:noFill/>
        </p:spPr>
        <p:txBody>
          <a:bodyPr wrap="square" rtlCol="0">
            <a:spAutoFit/>
          </a:bodyPr>
          <a:lstStyle/>
          <a:p>
            <a:r>
              <a:rPr lang="fr-FR" sz="2200" dirty="0">
                <a:latin typeface="Arial" panose="020B0604020202020204" pitchFamily="34" charset="0"/>
                <a:cs typeface="Arial" panose="020B0604020202020204" pitchFamily="34" charset="0"/>
              </a:rPr>
              <a:t>TA</a:t>
            </a:r>
          </a:p>
        </p:txBody>
      </p:sp>
      <p:sp>
        <p:nvSpPr>
          <p:cNvPr id="32" name="ZoneTexte 31"/>
          <p:cNvSpPr txBox="1"/>
          <p:nvPr/>
        </p:nvSpPr>
        <p:spPr>
          <a:xfrm>
            <a:off x="5503001" y="3882081"/>
            <a:ext cx="552541" cy="430887"/>
          </a:xfrm>
          <a:prstGeom prst="rect">
            <a:avLst/>
          </a:prstGeom>
          <a:noFill/>
        </p:spPr>
        <p:txBody>
          <a:bodyPr wrap="square" rtlCol="0">
            <a:spAutoFit/>
          </a:bodyPr>
          <a:lstStyle/>
          <a:p>
            <a:r>
              <a:rPr lang="fr-FR" sz="2200" dirty="0">
                <a:latin typeface="Arial" panose="020B0604020202020204" pitchFamily="34" charset="0"/>
                <a:cs typeface="Arial" panose="020B0604020202020204" pitchFamily="34" charset="0"/>
              </a:rPr>
              <a:t>FB</a:t>
            </a:r>
          </a:p>
        </p:txBody>
      </p:sp>
      <p:sp>
        <p:nvSpPr>
          <p:cNvPr id="33" name="ZoneTexte 32"/>
          <p:cNvSpPr txBox="1"/>
          <p:nvPr/>
        </p:nvSpPr>
        <p:spPr>
          <a:xfrm>
            <a:off x="8205995" y="3887603"/>
            <a:ext cx="680876" cy="430887"/>
          </a:xfrm>
          <a:prstGeom prst="rect">
            <a:avLst/>
          </a:prstGeom>
          <a:noFill/>
        </p:spPr>
        <p:txBody>
          <a:bodyPr wrap="square" rtlCol="0">
            <a:spAutoFit/>
          </a:bodyPr>
          <a:lstStyle/>
          <a:p>
            <a:r>
              <a:rPr lang="fr-FR" sz="2200" dirty="0">
                <a:latin typeface="Arial" panose="020B0604020202020204" pitchFamily="34" charset="0"/>
                <a:cs typeface="Arial" panose="020B0604020202020204" pitchFamily="34" charset="0"/>
              </a:rPr>
              <a:t>RB</a:t>
            </a:r>
          </a:p>
        </p:txBody>
      </p:sp>
      <p:sp>
        <p:nvSpPr>
          <p:cNvPr id="34" name="ZoneTexte 33"/>
          <p:cNvSpPr txBox="1"/>
          <p:nvPr/>
        </p:nvSpPr>
        <p:spPr>
          <a:xfrm>
            <a:off x="11462771" y="3913065"/>
            <a:ext cx="552540" cy="430887"/>
          </a:xfrm>
          <a:prstGeom prst="rect">
            <a:avLst/>
          </a:prstGeom>
          <a:noFill/>
        </p:spPr>
        <p:txBody>
          <a:bodyPr wrap="square" rtlCol="0">
            <a:spAutoFit/>
          </a:bodyPr>
          <a:lstStyle/>
          <a:p>
            <a:r>
              <a:rPr lang="fr-FR" sz="2200" dirty="0">
                <a:latin typeface="Arial" panose="020B0604020202020204" pitchFamily="34" charset="0"/>
                <a:cs typeface="Arial" panose="020B0604020202020204" pitchFamily="34" charset="0"/>
              </a:rPr>
              <a:t>TB</a:t>
            </a:r>
          </a:p>
        </p:txBody>
      </p:sp>
      <p:sp>
        <p:nvSpPr>
          <p:cNvPr id="36" name="ZoneTexte 35"/>
          <p:cNvSpPr txBox="1"/>
          <p:nvPr/>
        </p:nvSpPr>
        <p:spPr>
          <a:xfrm>
            <a:off x="5421087" y="5931602"/>
            <a:ext cx="634456" cy="430887"/>
          </a:xfrm>
          <a:prstGeom prst="rect">
            <a:avLst/>
          </a:prstGeom>
          <a:noFill/>
        </p:spPr>
        <p:txBody>
          <a:bodyPr wrap="square" rtlCol="0">
            <a:spAutoFit/>
          </a:bodyPr>
          <a:lstStyle/>
          <a:p>
            <a:r>
              <a:rPr lang="fr-FR" sz="2200" dirty="0">
                <a:latin typeface="Arial" panose="020B0604020202020204" pitchFamily="34" charset="0"/>
                <a:cs typeface="Arial" panose="020B0604020202020204" pitchFamily="34" charset="0"/>
              </a:rPr>
              <a:t>FC</a:t>
            </a:r>
          </a:p>
        </p:txBody>
      </p:sp>
      <p:sp>
        <p:nvSpPr>
          <p:cNvPr id="37" name="ZoneTexte 36"/>
          <p:cNvSpPr txBox="1"/>
          <p:nvPr/>
        </p:nvSpPr>
        <p:spPr>
          <a:xfrm>
            <a:off x="8291561" y="5886298"/>
            <a:ext cx="634456" cy="430887"/>
          </a:xfrm>
          <a:prstGeom prst="rect">
            <a:avLst/>
          </a:prstGeom>
          <a:noFill/>
        </p:spPr>
        <p:txBody>
          <a:bodyPr wrap="square" rtlCol="0">
            <a:spAutoFit/>
          </a:bodyPr>
          <a:lstStyle/>
          <a:p>
            <a:r>
              <a:rPr lang="fr-FR" sz="2200" dirty="0">
                <a:latin typeface="Arial" panose="020B0604020202020204" pitchFamily="34" charset="0"/>
                <a:cs typeface="Arial" panose="020B0604020202020204" pitchFamily="34" charset="0"/>
              </a:rPr>
              <a:t>RC</a:t>
            </a:r>
          </a:p>
        </p:txBody>
      </p:sp>
      <p:sp>
        <p:nvSpPr>
          <p:cNvPr id="38" name="ZoneTexte 37"/>
          <p:cNvSpPr txBox="1"/>
          <p:nvPr/>
        </p:nvSpPr>
        <p:spPr>
          <a:xfrm>
            <a:off x="11162036" y="5781297"/>
            <a:ext cx="725164" cy="430887"/>
          </a:xfrm>
          <a:prstGeom prst="rect">
            <a:avLst/>
          </a:prstGeom>
          <a:noFill/>
        </p:spPr>
        <p:txBody>
          <a:bodyPr wrap="square" rtlCol="0">
            <a:spAutoFit/>
          </a:bodyPr>
          <a:lstStyle/>
          <a:p>
            <a:r>
              <a:rPr lang="fr-FR" sz="2200" dirty="0">
                <a:latin typeface="Arial" panose="020B0604020202020204" pitchFamily="34" charset="0"/>
                <a:cs typeface="Arial" panose="020B0604020202020204" pitchFamily="34" charset="0"/>
              </a:rPr>
              <a:t>TC</a:t>
            </a:r>
          </a:p>
        </p:txBody>
      </p:sp>
      <p:sp>
        <p:nvSpPr>
          <p:cNvPr id="17" name="Rectangle 16"/>
          <p:cNvSpPr/>
          <p:nvPr/>
        </p:nvSpPr>
        <p:spPr>
          <a:xfrm>
            <a:off x="240640" y="2051418"/>
            <a:ext cx="2680242" cy="4092211"/>
          </a:xfrm>
          <a:prstGeom prst="rect">
            <a:avLst/>
          </a:prstGeom>
        </p:spPr>
        <p:txBody>
          <a:bodyPr wrap="square">
            <a:spAutoFit/>
          </a:bodyPr>
          <a:lstStyle/>
          <a:p>
            <a:pPr algn="just">
              <a:lnSpc>
                <a:spcPct val="150000"/>
              </a:lnSpc>
              <a:spcAft>
                <a:spcPts val="0"/>
              </a:spcAft>
            </a:pPr>
            <a:r>
              <a:rPr lang="fr-FR" sz="2200" b="1" dirty="0">
                <a:solidFill>
                  <a:srgbClr val="000000"/>
                </a:solidFill>
                <a:latin typeface="Arial" panose="020B0604020202020204" pitchFamily="34" charset="0"/>
                <a:ea typeface="SimSun" panose="02010600030101010101" pitchFamily="2" charset="-122"/>
                <a:cs typeface="Arial" panose="020B0604020202020204" pitchFamily="34" charset="0"/>
              </a:rPr>
              <a:t>T= rat témoin </a:t>
            </a:r>
          </a:p>
          <a:p>
            <a:pPr algn="just">
              <a:lnSpc>
                <a:spcPct val="150000"/>
              </a:lnSpc>
              <a:spcAft>
                <a:spcPts val="0"/>
              </a:spcAft>
            </a:pPr>
            <a:r>
              <a:rPr lang="fr-FR" sz="2200" b="1" dirty="0">
                <a:solidFill>
                  <a:srgbClr val="000000"/>
                </a:solidFill>
                <a:latin typeface="Arial" panose="020B0604020202020204" pitchFamily="34" charset="0"/>
                <a:ea typeface="SimSun" panose="02010600030101010101" pitchFamily="2" charset="-122"/>
                <a:cs typeface="Arial" panose="020B0604020202020204" pitchFamily="34" charset="0"/>
              </a:rPr>
              <a:t> F= rat traité aux EHEF</a:t>
            </a:r>
          </a:p>
          <a:p>
            <a:pPr algn="just">
              <a:lnSpc>
                <a:spcPct val="150000"/>
              </a:lnSpc>
              <a:spcAft>
                <a:spcPts val="0"/>
              </a:spcAft>
            </a:pPr>
            <a:r>
              <a:rPr lang="fr-FR" sz="2200" b="1" dirty="0">
                <a:solidFill>
                  <a:srgbClr val="000000"/>
                </a:solidFill>
                <a:latin typeface="Arial" panose="020B0604020202020204" pitchFamily="34" charset="0"/>
                <a:ea typeface="SimSun" panose="02010600030101010101" pitchFamily="2" charset="-122"/>
                <a:cs typeface="Arial" panose="020B0604020202020204" pitchFamily="34" charset="0"/>
              </a:rPr>
              <a:t>R= rat traité aux EHER</a:t>
            </a:r>
          </a:p>
          <a:p>
            <a:pPr algn="just">
              <a:lnSpc>
                <a:spcPct val="150000"/>
              </a:lnSpc>
              <a:spcAft>
                <a:spcPts val="0"/>
              </a:spcAft>
            </a:pPr>
            <a:r>
              <a:rPr lang="fr-FR" sz="2200" b="1" dirty="0">
                <a:solidFill>
                  <a:srgbClr val="000000"/>
                </a:solidFill>
                <a:latin typeface="Arial" panose="020B0604020202020204" pitchFamily="34" charset="0"/>
                <a:ea typeface="SimSun" panose="02010600030101010101" pitchFamily="2" charset="-122"/>
                <a:cs typeface="Arial" panose="020B0604020202020204" pitchFamily="34" charset="0"/>
              </a:rPr>
              <a:t>A= foie </a:t>
            </a:r>
          </a:p>
          <a:p>
            <a:pPr algn="just">
              <a:lnSpc>
                <a:spcPct val="150000"/>
              </a:lnSpc>
              <a:spcAft>
                <a:spcPts val="0"/>
              </a:spcAft>
            </a:pPr>
            <a:r>
              <a:rPr lang="fr-FR" sz="2200" b="1" dirty="0">
                <a:solidFill>
                  <a:srgbClr val="000000"/>
                </a:solidFill>
                <a:latin typeface="Arial" panose="020B0604020202020204" pitchFamily="34" charset="0"/>
                <a:ea typeface="SimSun" panose="02010600030101010101" pitchFamily="2" charset="-122"/>
                <a:cs typeface="Arial" panose="020B0604020202020204" pitchFamily="34" charset="0"/>
              </a:rPr>
              <a:t>B= cerveau</a:t>
            </a:r>
          </a:p>
          <a:p>
            <a:pPr algn="just">
              <a:lnSpc>
                <a:spcPct val="150000"/>
              </a:lnSpc>
              <a:spcAft>
                <a:spcPts val="0"/>
              </a:spcAft>
            </a:pPr>
            <a:r>
              <a:rPr lang="fr-FR" sz="2200" b="1" dirty="0">
                <a:solidFill>
                  <a:srgbClr val="000000"/>
                </a:solidFill>
                <a:latin typeface="Arial" panose="020B0604020202020204" pitchFamily="34" charset="0"/>
                <a:ea typeface="SimSun" panose="02010600030101010101" pitchFamily="2" charset="-122"/>
                <a:cs typeface="Arial" panose="020B0604020202020204" pitchFamily="34" charset="0"/>
              </a:rPr>
              <a:t> C= rein</a:t>
            </a:r>
            <a:endParaRPr lang="fr-FR" sz="22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9" name="Rectangle 28"/>
          <p:cNvSpPr/>
          <p:nvPr/>
        </p:nvSpPr>
        <p:spPr>
          <a:xfrm>
            <a:off x="4030481" y="801700"/>
            <a:ext cx="7984830" cy="769441"/>
          </a:xfrm>
          <a:prstGeom prst="rect">
            <a:avLst/>
          </a:prstGeom>
        </p:spPr>
        <p:txBody>
          <a:bodyPr wrap="square">
            <a:spAutoFit/>
          </a:bodyPr>
          <a:lstStyle/>
          <a:p>
            <a:r>
              <a:rPr lang="fr-FR" sz="2200" b="1" dirty="0">
                <a:solidFill>
                  <a:srgbClr val="000000"/>
                </a:solidFill>
                <a:latin typeface="Arial" panose="020B0604020202020204" pitchFamily="34" charset="0"/>
                <a:ea typeface="SimSun" panose="02010600030101010101" pitchFamily="2" charset="-122"/>
                <a:cs typeface="Arial" panose="020B0604020202020204" pitchFamily="34" charset="0"/>
              </a:rPr>
              <a:t>Coupe Histologique du foie, du cerveau et des reins des rats</a:t>
            </a:r>
            <a:endParaRPr lang="fr-FR"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2366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D57F1E4F-1CFF-5643-939E-217C01CDF565}" type="slidenum">
              <a:rPr lang="en-US" sz="2200" smtClean="0">
                <a:solidFill>
                  <a:srgbClr val="00B0F0"/>
                </a:solidFill>
                <a:latin typeface="Arial" panose="020B0604020202020204" pitchFamily="34" charset="0"/>
                <a:cs typeface="Arial" panose="020B0604020202020204" pitchFamily="34" charset="0"/>
              </a:rPr>
              <a:pPr/>
              <a:t>26</a:t>
            </a:fld>
            <a:endParaRPr lang="en-US" sz="2200" dirty="0">
              <a:solidFill>
                <a:srgbClr val="00B0F0"/>
              </a:solidFill>
              <a:latin typeface="Arial" panose="020B0604020202020204" pitchFamily="34" charset="0"/>
              <a:cs typeface="Arial" panose="020B0604020202020204" pitchFamily="34" charset="0"/>
            </a:endParaRPr>
          </a:p>
        </p:txBody>
      </p:sp>
      <p:sp>
        <p:nvSpPr>
          <p:cNvPr id="8" name="ZoneTexte 7"/>
          <p:cNvSpPr txBox="1"/>
          <p:nvPr/>
        </p:nvSpPr>
        <p:spPr>
          <a:xfrm>
            <a:off x="3382854" y="870330"/>
            <a:ext cx="3770722" cy="1045223"/>
          </a:xfrm>
          <a:prstGeom prst="rect">
            <a:avLst/>
          </a:prstGeom>
          <a:noFill/>
        </p:spPr>
        <p:txBody>
          <a:bodyPr wrap="square" rtlCol="0">
            <a:spAutoFit/>
          </a:bodyPr>
          <a:lstStyle/>
          <a:p>
            <a:pPr marL="457200" indent="-457200">
              <a:lnSpc>
                <a:spcPct val="150000"/>
              </a:lnSpc>
              <a:buFont typeface="Wingdings" panose="05000000000000000000" pitchFamily="2" charset="2"/>
              <a:buChar char="q"/>
            </a:pPr>
            <a:r>
              <a:rPr lang="fr-F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Etude de la toxicité</a:t>
            </a:r>
          </a:p>
          <a:p>
            <a:pPr marL="457200" indent="-457200">
              <a:lnSpc>
                <a:spcPct val="150000"/>
              </a:lnSpc>
              <a:buFont typeface="Wingdings" panose="05000000000000000000" pitchFamily="2" charset="2"/>
              <a:buChar char="v"/>
            </a:pPr>
            <a:r>
              <a:rPr lang="fr-FR" sz="2200" b="1" dirty="0">
                <a:latin typeface="Arial" panose="020B0604020202020204" pitchFamily="34" charset="0"/>
                <a:ea typeface="Times New Roman" panose="02020603050405020304" pitchFamily="18" charset="0"/>
                <a:cs typeface="Arial" panose="020B0604020202020204" pitchFamily="34" charset="0"/>
              </a:rPr>
              <a:t>Toxicité subaiguë</a:t>
            </a:r>
          </a:p>
        </p:txBody>
      </p:sp>
      <p:grpSp>
        <p:nvGrpSpPr>
          <p:cNvPr id="9" name="Groupe 8"/>
          <p:cNvGrpSpPr/>
          <p:nvPr/>
        </p:nvGrpSpPr>
        <p:grpSpPr>
          <a:xfrm>
            <a:off x="1219926" y="0"/>
            <a:ext cx="9781176" cy="938685"/>
            <a:chOff x="-183015" y="599319"/>
            <a:chExt cx="10189028" cy="1487070"/>
          </a:xfrm>
        </p:grpSpPr>
        <p:sp>
          <p:nvSpPr>
            <p:cNvPr id="10" name="Rectangle à coins arrondis 9"/>
            <p:cNvSpPr/>
            <p:nvPr/>
          </p:nvSpPr>
          <p:spPr>
            <a:xfrm>
              <a:off x="0" y="599319"/>
              <a:ext cx="10006013" cy="148707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fr-FR" sz="2200">
                <a:latin typeface="Arial" panose="020B0604020202020204" pitchFamily="34" charset="0"/>
                <a:cs typeface="Arial" panose="020B0604020202020204" pitchFamily="34" charset="0"/>
              </a:endParaRPr>
            </a:p>
          </p:txBody>
        </p:sp>
        <p:sp>
          <p:nvSpPr>
            <p:cNvPr id="11" name="ZoneTexte 10"/>
            <p:cNvSpPr txBox="1"/>
            <p:nvPr/>
          </p:nvSpPr>
          <p:spPr>
            <a:xfrm>
              <a:off x="-183015" y="690226"/>
              <a:ext cx="9860827" cy="13418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6220" tIns="236220" rIns="236220" bIns="236220" numCol="1" spcCol="1270" anchor="ctr" anchorCtr="0">
              <a:noAutofit/>
            </a:bodyPr>
            <a:lstStyle/>
            <a:p>
              <a:pPr lvl="0" algn="ctr" defTabSz="2755900" rtl="0">
                <a:lnSpc>
                  <a:spcPct val="90000"/>
                </a:lnSpc>
                <a:spcBef>
                  <a:spcPct val="0"/>
                </a:spcBef>
                <a:spcAft>
                  <a:spcPct val="35000"/>
                </a:spcAft>
              </a:pPr>
              <a:r>
                <a:rPr lang="fr-FR" sz="4800" b="1" dirty="0">
                  <a:latin typeface="Arial" panose="020B0604020202020204" pitchFamily="34" charset="0"/>
                  <a:cs typeface="Arial" panose="020B0604020202020204" pitchFamily="34" charset="0"/>
                </a:rPr>
                <a:t>RESULTATS (9/9)</a:t>
              </a:r>
              <a:r>
                <a:rPr lang="fr-FR" sz="4800" b="1" kern="1200" dirty="0">
                  <a:latin typeface="Arial" panose="020B0604020202020204" pitchFamily="34" charset="0"/>
                  <a:cs typeface="Arial" panose="020B0604020202020204" pitchFamily="34" charset="0"/>
                </a:rPr>
                <a:t>  </a:t>
              </a:r>
              <a:endParaRPr lang="fr-FR" sz="4800" kern="1200" dirty="0">
                <a:latin typeface="Arial" panose="020B0604020202020204" pitchFamily="34" charset="0"/>
                <a:cs typeface="Arial" panose="020B0604020202020204" pitchFamily="34" charset="0"/>
              </a:endParaRPr>
            </a:p>
          </p:txBody>
        </p:sp>
      </p:grpSp>
      <p:sp>
        <p:nvSpPr>
          <p:cNvPr id="2" name="Rectangle 1"/>
          <p:cNvSpPr/>
          <p:nvPr/>
        </p:nvSpPr>
        <p:spPr>
          <a:xfrm>
            <a:off x="479729" y="2581942"/>
            <a:ext cx="11437257" cy="2568717"/>
          </a:xfrm>
          <a:prstGeom prst="rect">
            <a:avLst/>
          </a:prstGeom>
        </p:spPr>
        <p:txBody>
          <a:bodyPr wrap="square">
            <a:spAutoFit/>
          </a:bodyPr>
          <a:lstStyle/>
          <a:p>
            <a:pPr algn="just">
              <a:lnSpc>
                <a:spcPct val="150000"/>
              </a:lnSpc>
            </a:pPr>
            <a:r>
              <a:rPr lang="fr-FR"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A l’étude histologique </a:t>
            </a:r>
          </a:p>
          <a:p>
            <a:pPr marL="342900" indent="-342900" algn="just">
              <a:lnSpc>
                <a:spcPct val="150000"/>
              </a:lnSpc>
              <a:buFont typeface="Arial" panose="020B0604020202020204" pitchFamily="34" charset="0"/>
              <a:buChar char="•"/>
            </a:pPr>
            <a:r>
              <a:rPr lang="fr-FR" sz="2200" b="1" dirty="0">
                <a:latin typeface="Arial" panose="020B0604020202020204" pitchFamily="34" charset="0"/>
                <a:ea typeface="Times New Roman" panose="02020603050405020304" pitchFamily="18" charset="0"/>
                <a:cs typeface="Arial" panose="020B0604020202020204" pitchFamily="34" charset="0"/>
              </a:rPr>
              <a:t>Aucun signe de toxicité des extraits n’a été observé </a:t>
            </a:r>
          </a:p>
          <a:p>
            <a:pPr marL="342900" indent="-342900" algn="just">
              <a:lnSpc>
                <a:spcPct val="150000"/>
              </a:lnSpc>
              <a:buFont typeface="Arial" panose="020B0604020202020204" pitchFamily="34" charset="0"/>
              <a:buChar char="•"/>
            </a:pPr>
            <a:r>
              <a:rPr lang="fr-FR"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on note quelques congestions au niveau des organes tant chez les rats traités que chez les rats témoins. Ces congestions</a:t>
            </a:r>
            <a:r>
              <a:rPr lang="fr-FR" sz="2200" b="1" dirty="0">
                <a:latin typeface="Arial" panose="020B0604020202020204" pitchFamily="34" charset="0"/>
                <a:cs typeface="Arial" panose="020B0604020202020204" pitchFamily="34" charset="0"/>
              </a:rPr>
              <a:t> elles sont dues probablement au sacrifice.</a:t>
            </a:r>
            <a:endParaRPr lang="fr-FR"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6717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57F1E4F-1CFF-5643-939E-217C01CDF565}" type="slidenum">
              <a:rPr lang="en-US" sz="2200" smtClean="0">
                <a:solidFill>
                  <a:schemeClr val="accent1">
                    <a:lumMod val="75000"/>
                  </a:schemeClr>
                </a:solidFill>
                <a:latin typeface="Arial" panose="020B0604020202020204" pitchFamily="34" charset="0"/>
                <a:cs typeface="Arial" panose="020B0604020202020204" pitchFamily="34" charset="0"/>
              </a:rPr>
              <a:pPr/>
              <a:t>27</a:t>
            </a:fld>
            <a:endParaRPr lang="en-US" sz="2200" dirty="0">
              <a:solidFill>
                <a:schemeClr val="accent1">
                  <a:lumMod val="75000"/>
                </a:schemeClr>
              </a:solidFill>
              <a:latin typeface="Arial" panose="020B0604020202020204" pitchFamily="34" charset="0"/>
              <a:cs typeface="Arial" panose="020B0604020202020204" pitchFamily="34" charset="0"/>
            </a:endParaRPr>
          </a:p>
        </p:txBody>
      </p:sp>
      <p:grpSp>
        <p:nvGrpSpPr>
          <p:cNvPr id="5" name="Groupe 4"/>
          <p:cNvGrpSpPr/>
          <p:nvPr/>
        </p:nvGrpSpPr>
        <p:grpSpPr>
          <a:xfrm>
            <a:off x="1944190" y="2070684"/>
            <a:ext cx="8383151" cy="1761728"/>
            <a:chOff x="0" y="272"/>
            <a:chExt cx="7792631" cy="645785"/>
          </a:xfrm>
        </p:grpSpPr>
        <p:sp>
          <p:nvSpPr>
            <p:cNvPr id="6" name="Rectangle à coins arrondis 5"/>
            <p:cNvSpPr/>
            <p:nvPr/>
          </p:nvSpPr>
          <p:spPr>
            <a:xfrm>
              <a:off x="0" y="272"/>
              <a:ext cx="7792631" cy="6457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sz="2200">
                <a:latin typeface="Arial" panose="020B0604020202020204" pitchFamily="34" charset="0"/>
                <a:cs typeface="Arial" panose="020B0604020202020204" pitchFamily="34" charset="0"/>
              </a:endParaRPr>
            </a:p>
          </p:txBody>
        </p:sp>
        <p:sp>
          <p:nvSpPr>
            <p:cNvPr id="7" name="ZoneTexte 6"/>
            <p:cNvSpPr txBox="1"/>
            <p:nvPr/>
          </p:nvSpPr>
          <p:spPr>
            <a:xfrm>
              <a:off x="31525" y="31797"/>
              <a:ext cx="7729581" cy="5827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fr-FR" sz="4800" b="1" kern="1200" dirty="0">
                  <a:latin typeface="Arial" panose="020B0604020202020204" pitchFamily="34" charset="0"/>
                  <a:cs typeface="Arial" panose="020B0604020202020204" pitchFamily="34" charset="0"/>
                </a:rPr>
                <a:t>CONCLUSION</a:t>
              </a:r>
              <a:endParaRPr lang="fr-FR" sz="48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82286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D57F1E4F-1CFF-5643-939E-217C01CDF565}" type="slidenum">
              <a:rPr lang="en-US" sz="2200" smtClean="0">
                <a:solidFill>
                  <a:srgbClr val="00B0F0"/>
                </a:solidFill>
                <a:latin typeface="Arial" panose="020B0604020202020204" pitchFamily="34" charset="0"/>
                <a:cs typeface="Arial" panose="020B0604020202020204" pitchFamily="34" charset="0"/>
              </a:rPr>
              <a:pPr/>
              <a:t>28</a:t>
            </a:fld>
            <a:endParaRPr lang="en-US" sz="2200" dirty="0">
              <a:solidFill>
                <a:srgbClr val="00B0F0"/>
              </a:solidFill>
              <a:latin typeface="Arial" panose="020B0604020202020204" pitchFamily="34" charset="0"/>
              <a:cs typeface="Arial" panose="020B0604020202020204" pitchFamily="34" charset="0"/>
            </a:endParaRPr>
          </a:p>
        </p:txBody>
      </p:sp>
      <p:grpSp>
        <p:nvGrpSpPr>
          <p:cNvPr id="9" name="Groupe 8"/>
          <p:cNvGrpSpPr/>
          <p:nvPr/>
        </p:nvGrpSpPr>
        <p:grpSpPr>
          <a:xfrm>
            <a:off x="1205412" y="136525"/>
            <a:ext cx="9781176" cy="661147"/>
            <a:chOff x="-183015" y="599319"/>
            <a:chExt cx="10189028" cy="1487070"/>
          </a:xfrm>
        </p:grpSpPr>
        <p:sp>
          <p:nvSpPr>
            <p:cNvPr id="10" name="Rectangle à coins arrondis 9"/>
            <p:cNvSpPr/>
            <p:nvPr/>
          </p:nvSpPr>
          <p:spPr>
            <a:xfrm>
              <a:off x="0" y="599319"/>
              <a:ext cx="10006013" cy="148707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fr-FR" sz="2200">
                <a:latin typeface="Arial" panose="020B0604020202020204" pitchFamily="34" charset="0"/>
                <a:cs typeface="Arial" panose="020B0604020202020204" pitchFamily="34" charset="0"/>
              </a:endParaRPr>
            </a:p>
          </p:txBody>
        </p:sp>
        <p:sp>
          <p:nvSpPr>
            <p:cNvPr id="11" name="ZoneTexte 10"/>
            <p:cNvSpPr txBox="1"/>
            <p:nvPr/>
          </p:nvSpPr>
          <p:spPr>
            <a:xfrm>
              <a:off x="-183015" y="690226"/>
              <a:ext cx="9860827" cy="13418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6220" tIns="236220" rIns="236220" bIns="236220" numCol="1" spcCol="1270" anchor="ctr" anchorCtr="0">
              <a:noAutofit/>
            </a:bodyPr>
            <a:lstStyle/>
            <a:p>
              <a:pPr lvl="0" algn="ctr" defTabSz="2755900" rtl="0">
                <a:lnSpc>
                  <a:spcPct val="90000"/>
                </a:lnSpc>
                <a:spcBef>
                  <a:spcPct val="0"/>
                </a:spcBef>
                <a:spcAft>
                  <a:spcPct val="35000"/>
                </a:spcAft>
              </a:pPr>
              <a:r>
                <a:rPr lang="fr-FR" sz="4800" b="1" kern="1200" dirty="0">
                  <a:latin typeface="Arial" panose="020B0604020202020204" pitchFamily="34" charset="0"/>
                  <a:cs typeface="Arial" panose="020B0604020202020204" pitchFamily="34" charset="0"/>
                </a:rPr>
                <a:t>CONCLUSION</a:t>
              </a:r>
              <a:r>
                <a:rPr lang="fr-FR" sz="2200" b="1" kern="1200" dirty="0">
                  <a:latin typeface="Arial" panose="020B0604020202020204" pitchFamily="34" charset="0"/>
                  <a:cs typeface="Arial" panose="020B0604020202020204" pitchFamily="34" charset="0"/>
                </a:rPr>
                <a:t>  </a:t>
              </a:r>
              <a:endParaRPr lang="fr-FR" sz="2200" kern="1200" dirty="0">
                <a:latin typeface="Arial" panose="020B0604020202020204" pitchFamily="34" charset="0"/>
                <a:cs typeface="Arial" panose="020B0604020202020204" pitchFamily="34" charset="0"/>
              </a:endParaRPr>
            </a:p>
          </p:txBody>
        </p:sp>
      </p:grpSp>
      <p:sp>
        <p:nvSpPr>
          <p:cNvPr id="12" name="ZoneTexte 11">
            <a:extLst>
              <a:ext uri="{FF2B5EF4-FFF2-40B4-BE49-F238E27FC236}">
                <a16:creationId xmlns:a16="http://schemas.microsoft.com/office/drawing/2014/main" id="{A3C2D602-5141-4F67-9E6A-7403F18A1D7A}"/>
              </a:ext>
            </a:extLst>
          </p:cNvPr>
          <p:cNvSpPr txBox="1"/>
          <p:nvPr/>
        </p:nvSpPr>
        <p:spPr>
          <a:xfrm>
            <a:off x="520823" y="1329668"/>
            <a:ext cx="11150354" cy="3179140"/>
          </a:xfrm>
          <a:prstGeom prst="rect">
            <a:avLst/>
          </a:prstGeom>
          <a:noFill/>
        </p:spPr>
        <p:txBody>
          <a:bodyPr wrap="square">
            <a:spAutoFit/>
          </a:bodyPr>
          <a:lstStyle/>
          <a:p>
            <a:pPr marL="342900" indent="-342900" algn="just">
              <a:lnSpc>
                <a:spcPct val="150000"/>
              </a:lnSpc>
              <a:spcAft>
                <a:spcPts val="800"/>
              </a:spcAft>
              <a:buFont typeface="Wingdings" panose="05000000000000000000" pitchFamily="2" charset="2"/>
              <a:buChar char="q"/>
            </a:pPr>
            <a:r>
              <a:rPr lang="fr-FR" sz="2200" b="1" i="0" dirty="0">
                <a:solidFill>
                  <a:srgbClr val="000000"/>
                </a:solidFill>
                <a:effectLst/>
                <a:latin typeface="Arial" panose="020B0604020202020204" pitchFamily="34" charset="0"/>
                <a:ea typeface="Calibri" panose="020F0502020204030204" pitchFamily="34" charset="0"/>
                <a:cs typeface="Arial" panose="020B0604020202020204" pitchFamily="34" charset="0"/>
              </a:rPr>
              <a:t>L’administration par voie orale des</a:t>
            </a:r>
            <a:r>
              <a:rPr lang="fr-FR"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200" b="1" i="0" dirty="0">
                <a:solidFill>
                  <a:srgbClr val="000000"/>
                </a:solidFill>
                <a:effectLst/>
                <a:latin typeface="Arial" panose="020B0604020202020204" pitchFamily="34" charset="0"/>
                <a:ea typeface="Calibri" panose="020F0502020204030204" pitchFamily="34" charset="0"/>
                <a:cs typeface="Arial" panose="020B0604020202020204" pitchFamily="34" charset="0"/>
              </a:rPr>
              <a:t>extraits hydroéthanoliques des racines et des feuilles de </a:t>
            </a:r>
            <a:r>
              <a:rPr lang="fr-FR" sz="22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Rauvolfia vomitoria </a:t>
            </a:r>
            <a:r>
              <a:rPr lang="fr-FR" sz="2200" b="1"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Afzel</a:t>
            </a:r>
            <a:r>
              <a:rPr lang="fr-FR" sz="2200" b="1"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n’a pas montré</a:t>
            </a:r>
            <a:r>
              <a:rPr lang="fr-FR"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200" b="1" i="0" dirty="0">
                <a:solidFill>
                  <a:srgbClr val="000000"/>
                </a:solidFill>
                <a:effectLst/>
                <a:latin typeface="Arial" panose="020B0604020202020204" pitchFamily="34" charset="0"/>
                <a:ea typeface="Calibri" panose="020F0502020204030204" pitchFamily="34" charset="0"/>
                <a:cs typeface="Arial" panose="020B0604020202020204" pitchFamily="34" charset="0"/>
              </a:rPr>
              <a:t>de signe de toxicité chez les rats a la dose de 5000 mg/Kg de poids corporel. L’étude de la toxicité subaiguë chez les rats n’a</a:t>
            </a:r>
            <a:r>
              <a:rPr lang="fr-FR"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200" b="1" i="0" dirty="0">
                <a:solidFill>
                  <a:srgbClr val="000000"/>
                </a:solidFill>
                <a:effectLst/>
                <a:latin typeface="Arial" panose="020B0604020202020204" pitchFamily="34" charset="0"/>
                <a:ea typeface="Calibri" panose="020F0502020204030204" pitchFamily="34" charset="0"/>
                <a:cs typeface="Arial" panose="020B0604020202020204" pitchFamily="34" charset="0"/>
              </a:rPr>
              <a:t>pas montré de toxicité de l’extrait</a:t>
            </a:r>
            <a:r>
              <a:rPr lang="fr-FR"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200" b="1" i="0" dirty="0">
                <a:solidFill>
                  <a:srgbClr val="000000"/>
                </a:solidFill>
                <a:effectLst/>
                <a:latin typeface="Arial" panose="020B0604020202020204" pitchFamily="34" charset="0"/>
                <a:ea typeface="Calibri" panose="020F0502020204030204" pitchFamily="34" charset="0"/>
                <a:cs typeface="Arial" panose="020B0604020202020204" pitchFamily="34" charset="0"/>
              </a:rPr>
              <a:t>Hydroéthanolique des feuilles et des racines a la dose de 1000 mg/Kg de poids corporel. </a:t>
            </a:r>
            <a:endParaRPr lang="fr-FR" sz="2200" b="1"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spcAft>
                <a:spcPts val="800"/>
              </a:spcAft>
              <a:buFont typeface="Wingdings" panose="05000000000000000000" pitchFamily="2" charset="2"/>
              <a:buChar char="q"/>
            </a:pPr>
            <a:r>
              <a:rPr lang="fr-FR" sz="2200" b="1" dirty="0">
                <a:solidFill>
                  <a:srgbClr val="000000"/>
                </a:solidFill>
                <a:latin typeface="Arial" panose="020B0604020202020204" pitchFamily="34" charset="0"/>
                <a:ea typeface="Calibri" panose="020F0502020204030204" pitchFamily="34" charset="0"/>
                <a:cs typeface="Arial" panose="020B0604020202020204" pitchFamily="34" charset="0"/>
              </a:rPr>
              <a:t>P</a:t>
            </a:r>
            <a:r>
              <a:rPr lang="fr-FR" sz="2200" b="1" i="0" dirty="0">
                <a:solidFill>
                  <a:srgbClr val="000000"/>
                </a:solidFill>
                <a:effectLst/>
                <a:latin typeface="Arial" panose="020B0604020202020204" pitchFamily="34" charset="0"/>
                <a:ea typeface="Calibri" panose="020F0502020204030204" pitchFamily="34" charset="0"/>
                <a:cs typeface="Arial" panose="020B0604020202020204" pitchFamily="34" charset="0"/>
              </a:rPr>
              <a:t>erspective : évaluer le potentiel pharmacologique de cette plante</a:t>
            </a:r>
            <a:endParaRPr lang="fr-FR" sz="22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98709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57F1E4F-1CFF-5643-939E-217C01CDF565}" type="slidenum">
              <a:rPr lang="en-US" smtClean="0"/>
              <a:pPr/>
              <a:t>29</a:t>
            </a:fld>
            <a:endParaRPr lang="en-US"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328734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57F1E4F-1CFF-5643-939E-217C01CDF565}" type="slidenum">
              <a:rPr lang="en-US" sz="1800" smtClean="0">
                <a:solidFill>
                  <a:srgbClr val="0070C0"/>
                </a:solidFill>
              </a:rPr>
              <a:pPr/>
              <a:t>3</a:t>
            </a:fld>
            <a:endParaRPr lang="en-US" sz="1800" dirty="0">
              <a:solidFill>
                <a:srgbClr val="0070C0"/>
              </a:solidFill>
            </a:endParaRPr>
          </a:p>
        </p:txBody>
      </p:sp>
      <p:graphicFrame>
        <p:nvGraphicFramePr>
          <p:cNvPr id="5" name="Diagramme 4"/>
          <p:cNvGraphicFramePr/>
          <p:nvPr>
            <p:extLst>
              <p:ext uri="{D42A27DB-BD31-4B8C-83A1-F6EECF244321}">
                <p14:modId xmlns:p14="http://schemas.microsoft.com/office/powerpoint/2010/main" val="3676697845"/>
              </p:ext>
            </p:extLst>
          </p:nvPr>
        </p:nvGraphicFramePr>
        <p:xfrm>
          <a:off x="1586205" y="2651013"/>
          <a:ext cx="9106676" cy="2014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2461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2170231357"/>
              </p:ext>
            </p:extLst>
          </p:nvPr>
        </p:nvGraphicFramePr>
        <p:xfrm>
          <a:off x="2135764" y="206392"/>
          <a:ext cx="7792631" cy="646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432046" y="1186631"/>
            <a:ext cx="11327907" cy="4297395"/>
          </a:xfrm>
          <a:prstGeom prst="rect">
            <a:avLst/>
          </a:prstGeom>
        </p:spPr>
        <p:txBody>
          <a:bodyPr wrap="square">
            <a:spAutoFit/>
          </a:bodyPr>
          <a:lstStyle/>
          <a:p>
            <a:pPr algn="just">
              <a:lnSpc>
                <a:spcPct val="150000"/>
              </a:lnSpc>
              <a:spcAft>
                <a:spcPts val="800"/>
              </a:spcAft>
            </a:pPr>
            <a:r>
              <a:rPr lang="fr-FR" sz="2200" b="1" dirty="0">
                <a:effectLst/>
                <a:latin typeface="Arial" panose="020B0604020202020204" pitchFamily="34" charset="0"/>
                <a:ea typeface="Calibri" panose="020F0502020204030204" pitchFamily="34" charset="0"/>
                <a:cs typeface="Arial" panose="020B0604020202020204" pitchFamily="34" charset="0"/>
              </a:rPr>
              <a:t>Les plantes médicinales constituent un patrimoine précieux pour l’humanité et plus particulièrement pour la majorité des communautés démunies des pays en développement , qui en dépendent pour assurer leurs soins de santé primaires et leurs subsistances ( </a:t>
            </a:r>
            <a:r>
              <a:rPr lang="fr-FR" sz="2200" b="1" dirty="0" err="1">
                <a:effectLst/>
                <a:latin typeface="Arial" panose="020B0604020202020204" pitchFamily="34" charset="0"/>
                <a:ea typeface="Calibri" panose="020F0502020204030204" pitchFamily="34" charset="0"/>
                <a:cs typeface="Arial" panose="020B0604020202020204" pitchFamily="34" charset="0"/>
              </a:rPr>
              <a:t>Salhi</a:t>
            </a:r>
            <a:r>
              <a:rPr lang="fr-FR" sz="2200" b="1" dirty="0">
                <a:effectLst/>
                <a:latin typeface="Arial" panose="020B0604020202020204" pitchFamily="34" charset="0"/>
                <a:ea typeface="Calibri" panose="020F0502020204030204" pitchFamily="34" charset="0"/>
                <a:cs typeface="Arial" panose="020B0604020202020204" pitchFamily="34" charset="0"/>
              </a:rPr>
              <a:t> et </a:t>
            </a:r>
            <a:r>
              <a:rPr lang="fr-FR" sz="2200" b="1" i="1" dirty="0">
                <a:effectLst/>
                <a:latin typeface="Arial" panose="020B0604020202020204" pitchFamily="34" charset="0"/>
                <a:ea typeface="Calibri" panose="020F0502020204030204" pitchFamily="34" charset="0"/>
                <a:cs typeface="Arial" panose="020B0604020202020204" pitchFamily="34" charset="0"/>
              </a:rPr>
              <a:t>al.</a:t>
            </a:r>
            <a:r>
              <a:rPr lang="fr-FR" sz="2200" b="1" dirty="0">
                <a:effectLst/>
                <a:latin typeface="Arial" panose="020B0604020202020204" pitchFamily="34" charset="0"/>
                <a:ea typeface="Calibri" panose="020F0502020204030204" pitchFamily="34" charset="0"/>
                <a:cs typeface="Arial" panose="020B0604020202020204" pitchFamily="34" charset="0"/>
              </a:rPr>
              <a:t>, 2010).</a:t>
            </a:r>
            <a:r>
              <a:rPr lang="fr-FR" sz="2200" b="1" i="1" dirty="0">
                <a:solidFill>
                  <a:srgbClr val="202122"/>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fr-FR" sz="2200" b="1" i="0" dirty="0">
                <a:solidFill>
                  <a:srgbClr val="000000"/>
                </a:solidFill>
                <a:effectLst/>
                <a:latin typeface="Arial" panose="020B0604020202020204" pitchFamily="34" charset="0"/>
                <a:ea typeface="Calibri" panose="020F0502020204030204" pitchFamily="34" charset="0"/>
                <a:cs typeface="Arial" panose="020B0604020202020204" pitchFamily="34" charset="0"/>
              </a:rPr>
              <a:t>Si les effets pharmacologiques de</a:t>
            </a:r>
            <a:r>
              <a:rPr lang="fr-FR" sz="2200" b="1" i="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2200" b="1" i="0" dirty="0">
                <a:solidFill>
                  <a:srgbClr val="000000"/>
                </a:solidFill>
                <a:effectLst/>
                <a:latin typeface="Arial" panose="020B0604020202020204" pitchFamily="34" charset="0"/>
                <a:ea typeface="Calibri" panose="020F0502020204030204" pitchFamily="34" charset="0"/>
                <a:cs typeface="Arial" panose="020B0604020202020204" pitchFamily="34" charset="0"/>
              </a:rPr>
              <a:t>nombreuses plantes ont été prouvés dans divers</a:t>
            </a:r>
            <a:r>
              <a:rPr lang="fr-FR"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200" b="1" i="0" dirty="0">
                <a:solidFill>
                  <a:srgbClr val="000000"/>
                </a:solidFill>
                <a:effectLst/>
                <a:latin typeface="Arial" panose="020B0604020202020204" pitchFamily="34" charset="0"/>
                <a:ea typeface="Calibri" panose="020F0502020204030204" pitchFamily="34" charset="0"/>
                <a:cs typeface="Arial" panose="020B0604020202020204" pitchFamily="34" charset="0"/>
              </a:rPr>
              <a:t>laboratoires, leur toxicité est généralement peu étudiée . </a:t>
            </a:r>
          </a:p>
          <a:p>
            <a:pPr algn="just">
              <a:lnSpc>
                <a:spcPct val="150000"/>
              </a:lnSpc>
              <a:spcAft>
                <a:spcPts val="800"/>
              </a:spcAft>
            </a:pPr>
            <a:r>
              <a:rPr lang="fr-FR" sz="2200" b="1" i="0" dirty="0">
                <a:solidFill>
                  <a:srgbClr val="000000"/>
                </a:solidFill>
                <a:effectLst/>
                <a:latin typeface="Arial" panose="020B0604020202020204" pitchFamily="34" charset="0"/>
                <a:ea typeface="Calibri" panose="020F0502020204030204" pitchFamily="34" charset="0"/>
                <a:cs typeface="Arial" panose="020B0604020202020204" pitchFamily="34" charset="0"/>
              </a:rPr>
              <a:t>Par conséquent, l’évaluation de la</a:t>
            </a:r>
            <a:r>
              <a:rPr lang="fr-FR"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200" b="1" i="0" dirty="0">
                <a:solidFill>
                  <a:srgbClr val="000000"/>
                </a:solidFill>
                <a:effectLst/>
                <a:latin typeface="Arial" panose="020B0604020202020204" pitchFamily="34" charset="0"/>
                <a:ea typeface="Calibri" panose="020F0502020204030204" pitchFamily="34" charset="0"/>
                <a:cs typeface="Arial" panose="020B0604020202020204" pitchFamily="34" charset="0"/>
              </a:rPr>
              <a:t>toxicité des préparations à base de plantes est</a:t>
            </a:r>
            <a:r>
              <a:rPr lang="fr-FR"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200" b="1" i="0" dirty="0">
                <a:solidFill>
                  <a:srgbClr val="000000"/>
                </a:solidFill>
                <a:effectLst/>
                <a:latin typeface="Arial" panose="020B0604020202020204" pitchFamily="34" charset="0"/>
                <a:ea typeface="Calibri" panose="020F0502020204030204" pitchFamily="34" charset="0"/>
                <a:cs typeface="Arial" panose="020B0604020202020204" pitchFamily="34" charset="0"/>
              </a:rPr>
              <a:t>importante pour déterminer l’innocuité de ces</a:t>
            </a:r>
            <a:r>
              <a:rPr lang="fr-FR"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200" b="1" i="0" dirty="0">
                <a:solidFill>
                  <a:srgbClr val="000000"/>
                </a:solidFill>
                <a:effectLst/>
                <a:latin typeface="Arial" panose="020B0604020202020204" pitchFamily="34" charset="0"/>
                <a:ea typeface="Calibri" panose="020F0502020204030204" pitchFamily="34" charset="0"/>
                <a:cs typeface="Arial" panose="020B0604020202020204" pitchFamily="34" charset="0"/>
              </a:rPr>
              <a:t>remèdes . </a:t>
            </a:r>
            <a:endParaRPr lang="fr-FR" sz="2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z="1800" smtClean="0">
                <a:solidFill>
                  <a:schemeClr val="accent1">
                    <a:lumMod val="75000"/>
                  </a:schemeClr>
                </a:solidFill>
              </a:rPr>
              <a:pPr/>
              <a:t>4</a:t>
            </a:fld>
            <a:endParaRPr lang="en-US" sz="1800" dirty="0">
              <a:solidFill>
                <a:schemeClr val="accent1">
                  <a:lumMod val="75000"/>
                </a:schemeClr>
              </a:solidFill>
            </a:endParaRPr>
          </a:p>
        </p:txBody>
      </p:sp>
    </p:spTree>
    <p:extLst>
      <p:ext uri="{BB962C8B-B14F-4D97-AF65-F5344CB8AC3E}">
        <p14:creationId xmlns:p14="http://schemas.microsoft.com/office/powerpoint/2010/main" val="1304507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1728154084"/>
              </p:ext>
            </p:extLst>
          </p:nvPr>
        </p:nvGraphicFramePr>
        <p:xfrm>
          <a:off x="2135764" y="206392"/>
          <a:ext cx="7792631" cy="646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37668" y="1348362"/>
            <a:ext cx="11731479" cy="3733138"/>
          </a:xfrm>
          <a:prstGeom prst="rect">
            <a:avLst/>
          </a:prstGeom>
        </p:spPr>
        <p:txBody>
          <a:bodyPr wrap="square">
            <a:spAutoFit/>
          </a:bodyPr>
          <a:lstStyle/>
          <a:p>
            <a:pPr algn="just">
              <a:lnSpc>
                <a:spcPct val="150000"/>
              </a:lnSpc>
              <a:spcAft>
                <a:spcPts val="800"/>
              </a:spcAft>
            </a:pPr>
            <a:r>
              <a:rPr lang="fr-FR" sz="2200" b="1" i="1" dirty="0">
                <a:solidFill>
                  <a:srgbClr val="202122"/>
                </a:solidFill>
                <a:effectLst/>
                <a:latin typeface="Arial" panose="020B0604020202020204" pitchFamily="34" charset="0"/>
                <a:ea typeface="Calibri" panose="020F0502020204030204" pitchFamily="34" charset="0"/>
                <a:cs typeface="Arial" panose="020B0604020202020204" pitchFamily="34" charset="0"/>
              </a:rPr>
              <a:t>Rauvolfia vomitoria</a:t>
            </a:r>
            <a:r>
              <a:rPr lang="fr-FR" sz="2200" b="1" dirty="0">
                <a:solidFill>
                  <a:srgbClr val="202122"/>
                </a:solidFill>
                <a:effectLst/>
                <a:latin typeface="Arial" panose="020B0604020202020204" pitchFamily="34" charset="0"/>
                <a:ea typeface="Calibri" panose="020F0502020204030204" pitchFamily="34" charset="0"/>
                <a:cs typeface="Arial" panose="020B0604020202020204" pitchFamily="34" charset="0"/>
              </a:rPr>
              <a:t> </a:t>
            </a:r>
            <a:r>
              <a:rPr lang="fr-FR" sz="2400" b="1" i="1" dirty="0">
                <a:solidFill>
                  <a:srgbClr val="000000"/>
                </a:solidFill>
                <a:effectLst/>
                <a:ea typeface="Calibri" panose="020F0502020204030204" pitchFamily="34" charset="0"/>
                <a:cs typeface="Times New Roman" panose="02020603050405020304" pitchFamily="18" charset="0"/>
              </a:rPr>
              <a:t> </a:t>
            </a:r>
            <a:r>
              <a:rPr lang="fr-FR" sz="2200" b="1" i="1" dirty="0" err="1">
                <a:solidFill>
                  <a:srgbClr val="000000"/>
                </a:solidFill>
                <a:effectLst/>
                <a:ea typeface="Calibri" panose="020F0502020204030204" pitchFamily="34" charset="0"/>
                <a:cs typeface="Times New Roman" panose="02020603050405020304" pitchFamily="18" charset="0"/>
              </a:rPr>
              <a:t>Afzel</a:t>
            </a:r>
            <a:r>
              <a:rPr lang="fr-FR" sz="2200" b="1" i="0" dirty="0">
                <a:solidFill>
                  <a:srgbClr val="000000"/>
                </a:solidFill>
                <a:effectLst/>
                <a:ea typeface="Calibri" panose="020F0502020204030204" pitchFamily="34" charset="0"/>
                <a:cs typeface="Times New Roman" panose="02020603050405020304" pitchFamily="18" charset="0"/>
              </a:rPr>
              <a:t>. </a:t>
            </a:r>
            <a:r>
              <a:rPr lang="fr-FR" sz="2200" b="1" dirty="0">
                <a:solidFill>
                  <a:srgbClr val="202122"/>
                </a:solidFill>
                <a:effectLst/>
                <a:latin typeface="Arial" panose="020B0604020202020204" pitchFamily="34" charset="0"/>
                <a:ea typeface="Calibri" panose="020F0502020204030204" pitchFamily="34" charset="0"/>
                <a:cs typeface="Arial" panose="020B0604020202020204" pitchFamily="34" charset="0"/>
              </a:rPr>
              <a:t>est un arbuste de la famille des Apocynacées  qu'on trouve en Afrique subsaharienne, dans les régions tropicales et subtropicales, les organes de cette plante sont utilisés dans </a:t>
            </a:r>
            <a:r>
              <a:rPr lang="fr-FR"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la phytothérapie en Afrique</a:t>
            </a:r>
            <a:r>
              <a:rPr lang="fr-FR" sz="2200" b="1"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Aft>
                <a:spcPts val="800"/>
              </a:spcAft>
            </a:pPr>
            <a:r>
              <a:rPr lang="fr-FR" sz="2200" b="1" dirty="0">
                <a:effectLst/>
                <a:latin typeface="Arial" panose="020B0604020202020204" pitchFamily="34" charset="0"/>
                <a:ea typeface="Calibri" panose="020F0502020204030204" pitchFamily="34" charset="0"/>
                <a:cs typeface="Arial" panose="020B0604020202020204" pitchFamily="34" charset="0"/>
              </a:rPr>
              <a:t> </a:t>
            </a:r>
            <a:r>
              <a:rPr lang="fr-FR"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Les racines infusées, macérées ou en décoction sont utilisées en médecine traditionnelle pour le traitement des morsures de serpent, de la diarrhée, des rhumatismes, de la jaunisse, des maladies vénériennes, de l'hypertension, du diabète et même des maladies mentales</a:t>
            </a:r>
            <a:r>
              <a:rPr lang="fr-FR" sz="2200" b="1" dirty="0">
                <a:effectLst/>
                <a:latin typeface="Arial" panose="020B0604020202020204" pitchFamily="34" charset="0"/>
                <a:ea typeface="Calibri" panose="020F0502020204030204" pitchFamily="34" charset="0"/>
                <a:cs typeface="Arial" panose="020B0604020202020204" pitchFamily="34" charset="0"/>
              </a:rPr>
              <a:t>( OOAS, 2013).</a:t>
            </a:r>
            <a:r>
              <a:rPr lang="fr-FR" sz="2200" b="1" baseline="30000" dirty="0">
                <a:effectLst/>
                <a:latin typeface="Arial" panose="020B0604020202020204" pitchFamily="34" charset="0"/>
                <a:ea typeface="Calibri" panose="020F0502020204030204" pitchFamily="34" charset="0"/>
                <a:cs typeface="Arial" panose="020B0604020202020204" pitchFamily="34" charset="0"/>
              </a:rPr>
              <a:t> </a:t>
            </a:r>
            <a:endParaRPr lang="fr-FR" sz="2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z="2200" smtClean="0">
                <a:solidFill>
                  <a:schemeClr val="accent1">
                    <a:lumMod val="75000"/>
                  </a:schemeClr>
                </a:solidFill>
                <a:latin typeface="Arial" panose="020B0604020202020204" pitchFamily="34" charset="0"/>
                <a:cs typeface="Arial" panose="020B0604020202020204" pitchFamily="34" charset="0"/>
              </a:rPr>
              <a:pPr/>
              <a:t>5</a:t>
            </a:fld>
            <a:endParaRPr lang="en-US" sz="22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443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983983653"/>
              </p:ext>
            </p:extLst>
          </p:nvPr>
        </p:nvGraphicFramePr>
        <p:xfrm>
          <a:off x="2135764" y="206392"/>
          <a:ext cx="7792631" cy="646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668327" y="2280094"/>
            <a:ext cx="10685473" cy="1553054"/>
          </a:xfrm>
          <a:prstGeom prst="rect">
            <a:avLst/>
          </a:prstGeom>
        </p:spPr>
        <p:txBody>
          <a:bodyPr wrap="square">
            <a:spAutoFit/>
          </a:bodyPr>
          <a:lstStyle/>
          <a:p>
            <a:pPr algn="just">
              <a:lnSpc>
                <a:spcPct val="150000"/>
              </a:lnSpc>
              <a:spcAft>
                <a:spcPts val="800"/>
              </a:spcAft>
            </a:pPr>
            <a:r>
              <a:rPr lang="fr-FR" sz="2200" b="1" i="0" dirty="0">
                <a:solidFill>
                  <a:srgbClr val="000000"/>
                </a:solidFill>
                <a:effectLst/>
                <a:latin typeface="Arial" panose="020B0604020202020204" pitchFamily="34" charset="0"/>
                <a:ea typeface="Calibri" panose="020F0502020204030204" pitchFamily="34" charset="0"/>
                <a:cs typeface="Arial" panose="020B0604020202020204" pitchFamily="34" charset="0"/>
              </a:rPr>
              <a:t>Le but de ce travail est d’évaluer la toxicité</a:t>
            </a:r>
            <a:r>
              <a:rPr lang="fr-FR" sz="2200" b="1" i="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2200" b="1" i="0" dirty="0">
                <a:solidFill>
                  <a:srgbClr val="000000"/>
                </a:solidFill>
                <a:effectLst/>
                <a:latin typeface="Arial" panose="020B0604020202020204" pitchFamily="34" charset="0"/>
                <a:ea typeface="Calibri" panose="020F0502020204030204" pitchFamily="34" charset="0"/>
                <a:cs typeface="Arial" panose="020B0604020202020204" pitchFamily="34" charset="0"/>
              </a:rPr>
              <a:t>aiguë et subaiguë des extraits hydroéthanoliques </a:t>
            </a:r>
            <a:r>
              <a:rPr lang="fr-FR"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200" b="1" i="0" dirty="0">
                <a:solidFill>
                  <a:srgbClr val="000000"/>
                </a:solidFill>
                <a:effectLst/>
                <a:latin typeface="Arial" panose="020B0604020202020204" pitchFamily="34" charset="0"/>
                <a:ea typeface="Calibri" panose="020F0502020204030204" pitchFamily="34" charset="0"/>
                <a:cs typeface="Arial" panose="020B0604020202020204" pitchFamily="34" charset="0"/>
              </a:rPr>
              <a:t>des feuilles et racines de </a:t>
            </a:r>
            <a:r>
              <a:rPr lang="fr-FR" sz="22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Rauvolfia</a:t>
            </a:r>
            <a:r>
              <a:rPr lang="fr-FR" sz="22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22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vomitoria</a:t>
            </a:r>
            <a:r>
              <a:rPr lang="fr-FR" sz="2200" b="1"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200" b="1"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Afzel</a:t>
            </a:r>
            <a:r>
              <a:rPr lang="fr-FR" sz="2200" b="1"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chez le</a:t>
            </a:r>
            <a:r>
              <a:rPr lang="fr-FR" sz="2200" b="1" i="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2200" b="1" i="0" dirty="0">
                <a:solidFill>
                  <a:srgbClr val="000000"/>
                </a:solidFill>
                <a:effectLst/>
                <a:latin typeface="Arial" panose="020B0604020202020204" pitchFamily="34" charset="0"/>
                <a:ea typeface="Calibri" panose="020F0502020204030204" pitchFamily="34" charset="0"/>
                <a:cs typeface="Arial" panose="020B0604020202020204" pitchFamily="34" charset="0"/>
              </a:rPr>
              <a:t>rat.</a:t>
            </a:r>
            <a:endParaRPr lang="fr-FR" sz="2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z="2200" smtClean="0">
                <a:solidFill>
                  <a:schemeClr val="accent1">
                    <a:lumMod val="75000"/>
                  </a:schemeClr>
                </a:solidFill>
                <a:latin typeface="Arial" panose="020B0604020202020204" pitchFamily="34" charset="0"/>
                <a:cs typeface="Arial" panose="020B0604020202020204" pitchFamily="34" charset="0"/>
              </a:rPr>
              <a:pPr/>
              <a:t>6</a:t>
            </a:fld>
            <a:endParaRPr lang="en-US" sz="22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9097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57F1E4F-1CFF-5643-939E-217C01CDF565}" type="slidenum">
              <a:rPr lang="en-US" sz="1800" smtClean="0">
                <a:solidFill>
                  <a:schemeClr val="accent1">
                    <a:lumMod val="75000"/>
                  </a:schemeClr>
                </a:solidFill>
              </a:rPr>
              <a:pPr/>
              <a:t>7</a:t>
            </a:fld>
            <a:endParaRPr lang="en-US" sz="1800" dirty="0">
              <a:solidFill>
                <a:schemeClr val="accent1">
                  <a:lumMod val="75000"/>
                </a:schemeClr>
              </a:solidFill>
            </a:endParaRPr>
          </a:p>
        </p:txBody>
      </p:sp>
      <p:grpSp>
        <p:nvGrpSpPr>
          <p:cNvPr id="5" name="Groupe 4"/>
          <p:cNvGrpSpPr/>
          <p:nvPr/>
        </p:nvGrpSpPr>
        <p:grpSpPr>
          <a:xfrm>
            <a:off x="1944190" y="2070684"/>
            <a:ext cx="8383151" cy="1761728"/>
            <a:chOff x="0" y="272"/>
            <a:chExt cx="7792631" cy="645785"/>
          </a:xfrm>
        </p:grpSpPr>
        <p:sp>
          <p:nvSpPr>
            <p:cNvPr id="6" name="Rectangle à coins arrondis 5"/>
            <p:cNvSpPr/>
            <p:nvPr/>
          </p:nvSpPr>
          <p:spPr>
            <a:xfrm>
              <a:off x="0" y="272"/>
              <a:ext cx="7792631" cy="6457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a:p>
          </p:txBody>
        </p:sp>
        <p:sp>
          <p:nvSpPr>
            <p:cNvPr id="7" name="ZoneTexte 6"/>
            <p:cNvSpPr txBox="1"/>
            <p:nvPr/>
          </p:nvSpPr>
          <p:spPr>
            <a:xfrm>
              <a:off x="31525" y="31797"/>
              <a:ext cx="7729581" cy="5827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fr-FR" sz="4800" b="1" kern="1200" dirty="0"/>
                <a:t>CADRE D’ÉTUDE </a:t>
              </a:r>
              <a:endParaRPr lang="fr-FR" sz="4800" kern="1200" dirty="0"/>
            </a:p>
          </p:txBody>
        </p:sp>
      </p:grpSp>
    </p:spTree>
    <p:extLst>
      <p:ext uri="{BB962C8B-B14F-4D97-AF65-F5344CB8AC3E}">
        <p14:creationId xmlns:p14="http://schemas.microsoft.com/office/powerpoint/2010/main" val="3731280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5543" y="880980"/>
            <a:ext cx="10515600" cy="4351338"/>
          </a:xfrm>
        </p:spPr>
        <p:txBody>
          <a:bodyPr/>
          <a:lstStyle/>
          <a:p>
            <a:pPr marL="285750" indent="-285750"/>
            <a:r>
              <a:rPr lang="fr-FR" sz="2200" b="1" dirty="0">
                <a:solidFill>
                  <a:srgbClr val="FF0000"/>
                </a:solidFill>
                <a:latin typeface="Arial" panose="020B0604020202020204" pitchFamily="34" charset="0"/>
                <a:cs typeface="Arial" panose="020B0604020202020204" pitchFamily="34" charset="0"/>
              </a:rPr>
              <a:t>Cadre scientifique</a:t>
            </a:r>
          </a:p>
          <a:p>
            <a:pPr marL="0" indent="0">
              <a:buNone/>
            </a:pPr>
            <a:endParaRPr lang="fr-FR" sz="2200" b="1" dirty="0">
              <a:solidFill>
                <a:srgbClr val="FF0000"/>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z="2200" smtClean="0">
                <a:solidFill>
                  <a:srgbClr val="0070C0"/>
                </a:solidFill>
                <a:latin typeface="Arial" panose="020B0604020202020204" pitchFamily="34" charset="0"/>
                <a:cs typeface="Arial" panose="020B0604020202020204" pitchFamily="34" charset="0"/>
              </a:rPr>
              <a:pPr/>
              <a:t>8</a:t>
            </a:fld>
            <a:endParaRPr lang="en-US" sz="2200" dirty="0">
              <a:solidFill>
                <a:srgbClr val="0070C0"/>
              </a:solidFill>
              <a:latin typeface="Arial" panose="020B0604020202020204" pitchFamily="34" charset="0"/>
              <a:cs typeface="Arial" panose="020B0604020202020204" pitchFamily="34" charset="0"/>
            </a:endParaRPr>
          </a:p>
        </p:txBody>
      </p:sp>
      <p:grpSp>
        <p:nvGrpSpPr>
          <p:cNvPr id="8" name="Groupe 7"/>
          <p:cNvGrpSpPr/>
          <p:nvPr/>
        </p:nvGrpSpPr>
        <p:grpSpPr>
          <a:xfrm>
            <a:off x="0" y="-138545"/>
            <a:ext cx="7621002" cy="817107"/>
            <a:chOff x="-103768" y="272"/>
            <a:chExt cx="7896399" cy="645785"/>
          </a:xfrm>
        </p:grpSpPr>
        <p:sp>
          <p:nvSpPr>
            <p:cNvPr id="9" name="Rectangle à coins arrondis 8"/>
            <p:cNvSpPr/>
            <p:nvPr/>
          </p:nvSpPr>
          <p:spPr>
            <a:xfrm>
              <a:off x="0" y="272"/>
              <a:ext cx="7792631" cy="6457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sz="2200">
                <a:latin typeface="Arial" panose="020B0604020202020204" pitchFamily="34" charset="0"/>
                <a:cs typeface="Arial" panose="020B0604020202020204" pitchFamily="34" charset="0"/>
              </a:endParaRPr>
            </a:p>
          </p:txBody>
        </p:sp>
        <p:sp>
          <p:nvSpPr>
            <p:cNvPr id="10" name="ZoneTexte 9"/>
            <p:cNvSpPr txBox="1"/>
            <p:nvPr/>
          </p:nvSpPr>
          <p:spPr>
            <a:xfrm>
              <a:off x="-103768" y="25140"/>
              <a:ext cx="7729581" cy="5827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fr-FR" sz="4800" b="1" dirty="0">
                  <a:latin typeface="Arial" panose="020B0604020202020204" pitchFamily="34" charset="0"/>
                  <a:cs typeface="Arial" panose="020B0604020202020204" pitchFamily="34" charset="0"/>
                </a:rPr>
                <a:t>Cadre d’étude </a:t>
              </a:r>
              <a:endParaRPr lang="fr-FR" sz="4800" kern="1200" dirty="0">
                <a:latin typeface="Arial" panose="020B0604020202020204" pitchFamily="34" charset="0"/>
                <a:cs typeface="Arial" panose="020B0604020202020204" pitchFamily="34" charset="0"/>
              </a:endParaRPr>
            </a:p>
          </p:txBody>
        </p:sp>
      </p:grpSp>
      <p:graphicFrame>
        <p:nvGraphicFramePr>
          <p:cNvPr id="13" name="Diagramme 12"/>
          <p:cNvGraphicFramePr/>
          <p:nvPr>
            <p:extLst>
              <p:ext uri="{D42A27DB-BD31-4B8C-83A1-F6EECF244321}">
                <p14:modId xmlns:p14="http://schemas.microsoft.com/office/powerpoint/2010/main" val="4282114530"/>
              </p:ext>
            </p:extLst>
          </p:nvPr>
        </p:nvGraphicFramePr>
        <p:xfrm>
          <a:off x="1319347" y="1619795"/>
          <a:ext cx="7821749" cy="4596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7730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57F1E4F-1CFF-5643-939E-217C01CDF565}" type="slidenum">
              <a:rPr lang="en-US" sz="1800" smtClean="0">
                <a:solidFill>
                  <a:schemeClr val="accent1">
                    <a:lumMod val="75000"/>
                  </a:schemeClr>
                </a:solidFill>
              </a:rPr>
              <a:pPr/>
              <a:t>9</a:t>
            </a:fld>
            <a:endParaRPr lang="en-US" dirty="0">
              <a:solidFill>
                <a:schemeClr val="accent1">
                  <a:lumMod val="75000"/>
                </a:schemeClr>
              </a:solidFill>
            </a:endParaRPr>
          </a:p>
        </p:txBody>
      </p:sp>
      <p:grpSp>
        <p:nvGrpSpPr>
          <p:cNvPr id="5" name="Groupe 4"/>
          <p:cNvGrpSpPr/>
          <p:nvPr/>
        </p:nvGrpSpPr>
        <p:grpSpPr>
          <a:xfrm>
            <a:off x="1944190" y="2070684"/>
            <a:ext cx="8383151" cy="1761728"/>
            <a:chOff x="0" y="272"/>
            <a:chExt cx="7792631" cy="645785"/>
          </a:xfrm>
        </p:grpSpPr>
        <p:sp>
          <p:nvSpPr>
            <p:cNvPr id="6" name="Rectangle à coins arrondis 5"/>
            <p:cNvSpPr/>
            <p:nvPr/>
          </p:nvSpPr>
          <p:spPr>
            <a:xfrm>
              <a:off x="0" y="272"/>
              <a:ext cx="7792631" cy="6457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sz="2200">
                <a:latin typeface="Arial" panose="020B0604020202020204" pitchFamily="34" charset="0"/>
                <a:cs typeface="Arial" panose="020B0604020202020204" pitchFamily="34" charset="0"/>
              </a:endParaRPr>
            </a:p>
          </p:txBody>
        </p:sp>
        <p:sp>
          <p:nvSpPr>
            <p:cNvPr id="7" name="ZoneTexte 6"/>
            <p:cNvSpPr txBox="1"/>
            <p:nvPr/>
          </p:nvSpPr>
          <p:spPr>
            <a:xfrm>
              <a:off x="31525" y="31797"/>
              <a:ext cx="7729581" cy="5827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fr-FR" sz="4800" b="1" kern="1200" dirty="0">
                  <a:latin typeface="Arial" panose="020B0604020202020204" pitchFamily="34" charset="0"/>
                  <a:cs typeface="Arial" panose="020B0604020202020204" pitchFamily="34" charset="0"/>
                </a:rPr>
                <a:t>MATÉRIEL ET MÉTHODES </a:t>
              </a:r>
              <a:endParaRPr lang="fr-FR" sz="48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074185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165882</TotalTime>
  <Words>1388</Words>
  <Application>Microsoft Office PowerPoint</Application>
  <PresentationFormat>Grand écran</PresentationFormat>
  <Paragraphs>258</Paragraphs>
  <Slides>29</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29</vt:i4>
      </vt:variant>
    </vt:vector>
  </HeadingPairs>
  <TitlesOfParts>
    <vt:vector size="35" baseType="lpstr">
      <vt:lpstr>Arial</vt:lpstr>
      <vt:lpstr>Arial Narrow</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CONSEIL-DANYI-1</dc:creator>
  <cp:lastModifiedBy>DOUMONGUE Tibanguebé</cp:lastModifiedBy>
  <cp:revision>291</cp:revision>
  <dcterms:created xsi:type="dcterms:W3CDTF">2020-03-15T14:55:54Z</dcterms:created>
  <dcterms:modified xsi:type="dcterms:W3CDTF">2024-05-31T17:13:50Z</dcterms:modified>
</cp:coreProperties>
</file>